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9"/>
  </p:notesMasterIdLst>
  <p:sldIdLst>
    <p:sldId id="257" r:id="rId2"/>
    <p:sldId id="258" r:id="rId3"/>
    <p:sldId id="382" r:id="rId4"/>
    <p:sldId id="383" r:id="rId5"/>
    <p:sldId id="384" r:id="rId6"/>
    <p:sldId id="385" r:id="rId7"/>
    <p:sldId id="386" r:id="rId8"/>
    <p:sldId id="387" r:id="rId9"/>
    <p:sldId id="388" r:id="rId10"/>
    <p:sldId id="391" r:id="rId11"/>
    <p:sldId id="390" r:id="rId12"/>
    <p:sldId id="392" r:id="rId13"/>
    <p:sldId id="393" r:id="rId14"/>
    <p:sldId id="322" r:id="rId15"/>
    <p:sldId id="316" r:id="rId16"/>
    <p:sldId id="400" r:id="rId17"/>
    <p:sldId id="401" r:id="rId18"/>
    <p:sldId id="402" r:id="rId19"/>
    <p:sldId id="403" r:id="rId20"/>
    <p:sldId id="394" r:id="rId21"/>
    <p:sldId id="404" r:id="rId22"/>
    <p:sldId id="407" r:id="rId23"/>
    <p:sldId id="406" r:id="rId24"/>
    <p:sldId id="405" r:id="rId25"/>
    <p:sldId id="398" r:id="rId26"/>
    <p:sldId id="399" r:id="rId27"/>
    <p:sldId id="315" r:id="rId28"/>
  </p:sldIdLst>
  <p:sldSz cx="12192000" cy="6858000"/>
  <p:notesSz cx="6858000" cy="9144000"/>
  <p:defaultText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003366"/>
    <a:srgbClr val="252526"/>
    <a:srgbClr val="06162F"/>
    <a:srgbClr val="1D1E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83639"/>
  </p:normalViewPr>
  <p:slideViewPr>
    <p:cSldViewPr snapToGrid="0">
      <p:cViewPr varScale="1">
        <p:scale>
          <a:sx n="89" d="100"/>
          <a:sy n="89" d="100"/>
        </p:scale>
        <p:origin x="16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4D861-0935-A24D-9569-4897126776B1}" type="datetimeFigureOut">
              <a:rPr lang="en-GB" smtClean="0"/>
              <a:t>22/04/2024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803C-AAC1-E74E-BEF1-1BEB3F75382B}" type="slidenum">
              <a:rPr lang="en-GB" smtClean="0"/>
              <a:t>‹#›</a:t>
            </a:fld>
            <a:endParaRPr lang="en-GB"/>
          </a:p>
        </p:txBody>
      </p:sp>
    </p:spTree>
    <p:extLst>
      <p:ext uri="{BB962C8B-B14F-4D97-AF65-F5344CB8AC3E}">
        <p14:creationId xmlns:p14="http://schemas.microsoft.com/office/powerpoint/2010/main" val="386750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Consumer_complaint" TargetMode="External"/><Relationship Id="rId13" Type="http://schemas.openxmlformats.org/officeDocument/2006/relationships/hyperlink" Target="https://en.wikipedia.org/wiki/Complaint_tablet_to_Ea-n%C4%81%E1%B9%A3ir#cite_note-4" TargetMode="External"/><Relationship Id="rId3" Type="http://schemas.openxmlformats.org/officeDocument/2006/relationships/hyperlink" Target="https://en.wikipedia.org/wiki/Complaint_tablet_to_Ea-n%C4%81%E1%B9%A3ir#cite_note-1" TargetMode="External"/><Relationship Id="rId7" Type="http://schemas.openxmlformats.org/officeDocument/2006/relationships/hyperlink" Target="https://en.wikipedia.org/wiki/Cuneiform" TargetMode="External"/><Relationship Id="rId12" Type="http://schemas.openxmlformats.org/officeDocument/2006/relationships/hyperlink" Target="https://en.wikipedia.org/wiki/Complaint_tablet_to_Ea-n%C4%81%E1%B9%A3ir#cite_note-:0-3"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Akkadian_language" TargetMode="External"/><Relationship Id="rId11" Type="http://schemas.openxmlformats.org/officeDocument/2006/relationships/hyperlink" Target="https://en.wikipedia.org/wiki/Internet_meme" TargetMode="External"/><Relationship Id="rId5" Type="http://schemas.openxmlformats.org/officeDocument/2006/relationships/hyperlink" Target="https://en.wikipedia.org/wiki/Ur" TargetMode="External"/><Relationship Id="rId10" Type="http://schemas.openxmlformats.org/officeDocument/2006/relationships/hyperlink" Target="https://en.wikipedia.org/wiki/Complaint_tablet_to_Ea-n%C4%81%E1%B9%A3ir#cite_note-2" TargetMode="External"/><Relationship Id="rId4" Type="http://schemas.openxmlformats.org/officeDocument/2006/relationships/hyperlink" Target="https://en.wikipedia.org/wiki/Clay_tablet" TargetMode="External"/><Relationship Id="rId9" Type="http://schemas.openxmlformats.org/officeDocument/2006/relationships/hyperlink" Target="https://en.wikipedia.org/wiki/British_Museum" TargetMode="External"/><Relationship Id="rId14" Type="http://schemas.openxmlformats.org/officeDocument/2006/relationships/hyperlink" Target="https://en.wikipedia.org/wiki/Complaint_tablet_to_Ea-n%C4%81%E1%B9%A3ir#cite_note-5"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0</a:t>
            </a:fld>
            <a:endParaRPr lang="en-GB"/>
          </a:p>
        </p:txBody>
      </p:sp>
    </p:spTree>
    <p:extLst>
      <p:ext uri="{BB962C8B-B14F-4D97-AF65-F5344CB8AC3E}">
        <p14:creationId xmlns:p14="http://schemas.microsoft.com/office/powerpoint/2010/main" val="78662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9</a:t>
            </a:fld>
            <a:endParaRPr lang="en-GB"/>
          </a:p>
        </p:txBody>
      </p:sp>
    </p:spTree>
    <p:extLst>
      <p:ext uri="{BB962C8B-B14F-4D97-AF65-F5344CB8AC3E}">
        <p14:creationId xmlns:p14="http://schemas.microsoft.com/office/powerpoint/2010/main" val="1033198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10</a:t>
            </a:fld>
            <a:endParaRPr lang="en-GB"/>
          </a:p>
        </p:txBody>
      </p:sp>
    </p:spTree>
    <p:extLst>
      <p:ext uri="{BB962C8B-B14F-4D97-AF65-F5344CB8AC3E}">
        <p14:creationId xmlns:p14="http://schemas.microsoft.com/office/powerpoint/2010/main" val="1600319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11</a:t>
            </a:fld>
            <a:endParaRPr lang="en-GB"/>
          </a:p>
        </p:txBody>
      </p:sp>
    </p:spTree>
    <p:extLst>
      <p:ext uri="{BB962C8B-B14F-4D97-AF65-F5344CB8AC3E}">
        <p14:creationId xmlns:p14="http://schemas.microsoft.com/office/powerpoint/2010/main" val="269891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12</a:t>
            </a:fld>
            <a:endParaRPr lang="en-GB"/>
          </a:p>
        </p:txBody>
      </p:sp>
    </p:spTree>
    <p:extLst>
      <p:ext uri="{BB962C8B-B14F-4D97-AF65-F5344CB8AC3E}">
        <p14:creationId xmlns:p14="http://schemas.microsoft.com/office/powerpoint/2010/main" val="74295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13</a:t>
            </a:fld>
            <a:endParaRPr lang="en-GB"/>
          </a:p>
        </p:txBody>
      </p:sp>
    </p:spTree>
    <p:extLst>
      <p:ext uri="{BB962C8B-B14F-4D97-AF65-F5344CB8AC3E}">
        <p14:creationId xmlns:p14="http://schemas.microsoft.com/office/powerpoint/2010/main" val="2699258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02122"/>
                </a:solidFill>
                <a:effectLst/>
                <a:highlight>
                  <a:srgbClr val="FFFFFF"/>
                </a:highlight>
                <a:latin typeface="Arial" panose="020B0604020202020204" pitchFamily="34" charset="0"/>
              </a:rPr>
              <a:t>The </a:t>
            </a:r>
            <a:r>
              <a:rPr lang="en-GB" b="1" i="0" u="none" strike="noStrike" dirty="0">
                <a:solidFill>
                  <a:srgbClr val="202122"/>
                </a:solidFill>
                <a:effectLst/>
                <a:latin typeface="Arial" panose="020B0604020202020204" pitchFamily="34" charset="0"/>
              </a:rPr>
              <a:t>complaint tablet to </a:t>
            </a:r>
            <a:r>
              <a:rPr lang="en-GB" b="1" i="0" u="none" strike="noStrike" dirty="0" err="1">
                <a:solidFill>
                  <a:srgbClr val="202122"/>
                </a:solidFill>
                <a:effectLst/>
                <a:latin typeface="Arial" panose="020B0604020202020204" pitchFamily="34" charset="0"/>
              </a:rPr>
              <a:t>Ea-nāṣir</a:t>
            </a:r>
            <a:r>
              <a:rPr lang="en-GB" b="0" i="0" u="none" strike="noStrike" dirty="0">
                <a:solidFill>
                  <a:srgbClr val="202122"/>
                </a:solidFill>
                <a:effectLst/>
                <a:highlight>
                  <a:srgbClr val="FFFFFF"/>
                </a:highlight>
                <a:latin typeface="Arial" panose="020B0604020202020204" pitchFamily="34" charset="0"/>
              </a:rPr>
              <a:t> (</a:t>
            </a:r>
            <a:r>
              <a:rPr lang="en-GB" dirty="0"/>
              <a:t>UET V</a:t>
            </a:r>
            <a:r>
              <a:rPr lang="en-GB" b="0" i="0" u="none" strike="noStrike" dirty="0">
                <a:solidFill>
                  <a:srgbClr val="202122"/>
                </a:solidFill>
                <a:effectLst/>
                <a:highlight>
                  <a:srgbClr val="FFFFFF"/>
                </a:highlight>
                <a:latin typeface="Arial" panose="020B0604020202020204" pitchFamily="34" charset="0"/>
              </a:rPr>
              <a:t> 81)</a:t>
            </a:r>
            <a:r>
              <a:rPr lang="en-GB" b="0" i="0" u="none" strike="noStrike" baseline="30000" dirty="0">
                <a:solidFill>
                  <a:srgbClr val="795CB2"/>
                </a:solidFill>
                <a:effectLst/>
                <a:latin typeface="Arial" panose="020B0604020202020204" pitchFamily="34" charset="0"/>
                <a:hlinkClick r:id="rId3"/>
              </a:rPr>
              <a:t>[1]</a:t>
            </a:r>
            <a:r>
              <a:rPr lang="en-GB" b="0" i="0" u="none" strike="noStrike" dirty="0">
                <a:solidFill>
                  <a:srgbClr val="202122"/>
                </a:solidFill>
                <a:effectLst/>
                <a:highlight>
                  <a:srgbClr val="FFFFFF"/>
                </a:highlight>
                <a:latin typeface="Arial" panose="020B0604020202020204" pitchFamily="34" charset="0"/>
              </a:rPr>
              <a:t> is a </a:t>
            </a:r>
            <a:r>
              <a:rPr lang="en-GB" b="0" i="0" u="none" strike="noStrike" dirty="0">
                <a:solidFill>
                  <a:srgbClr val="795CB2"/>
                </a:solidFill>
                <a:effectLst/>
                <a:latin typeface="Arial" panose="020B0604020202020204" pitchFamily="34" charset="0"/>
                <a:hlinkClick r:id="rId4" tooltip="Clay tablet"/>
              </a:rPr>
              <a:t>clay tablet</a:t>
            </a:r>
            <a:r>
              <a:rPr lang="en-GB" b="0" i="0" u="none" strike="noStrike" dirty="0">
                <a:solidFill>
                  <a:srgbClr val="202122"/>
                </a:solidFill>
                <a:effectLst/>
                <a:highlight>
                  <a:srgbClr val="FFFFFF"/>
                </a:highlight>
                <a:latin typeface="Arial" panose="020B0604020202020204" pitchFamily="34" charset="0"/>
              </a:rPr>
              <a:t> that was sent to the ancient city-state </a:t>
            </a:r>
            <a:r>
              <a:rPr lang="en-GB" b="0" i="0" u="none" strike="noStrike" dirty="0">
                <a:solidFill>
                  <a:srgbClr val="795CB2"/>
                </a:solidFill>
                <a:effectLst/>
                <a:latin typeface="Arial" panose="020B0604020202020204" pitchFamily="34" charset="0"/>
                <a:hlinkClick r:id="rId5" tooltip="Ur"/>
              </a:rPr>
              <a:t>Ur</a:t>
            </a:r>
            <a:r>
              <a:rPr lang="en-GB" b="0" i="0" u="none" strike="noStrike" dirty="0">
                <a:solidFill>
                  <a:srgbClr val="202122"/>
                </a:solidFill>
                <a:effectLst/>
                <a:highlight>
                  <a:srgbClr val="FFFFFF"/>
                </a:highlight>
                <a:latin typeface="Arial" panose="020B0604020202020204" pitchFamily="34" charset="0"/>
              </a:rPr>
              <a:t>, written </a:t>
            </a:r>
            <a:r>
              <a:rPr lang="en-GB" dirty="0"/>
              <a:t>c.</a:t>
            </a:r>
            <a:r>
              <a:rPr lang="en-GB" b="0" i="0" u="none" strike="noStrike" dirty="0">
                <a:solidFill>
                  <a:srgbClr val="202122"/>
                </a:solidFill>
                <a:effectLst/>
                <a:latin typeface="Arial" panose="020B0604020202020204" pitchFamily="34" charset="0"/>
              </a:rPr>
              <a:t> 1750 BCE</a:t>
            </a:r>
            <a:r>
              <a:rPr lang="en-GB" b="0" i="0" u="none" strike="noStrike" dirty="0">
                <a:solidFill>
                  <a:srgbClr val="202122"/>
                </a:solidFill>
                <a:effectLst/>
                <a:highlight>
                  <a:srgbClr val="FFFFFF"/>
                </a:highlight>
                <a:latin typeface="Arial" panose="020B0604020202020204" pitchFamily="34" charset="0"/>
              </a:rPr>
              <a:t>. It is a complaint to a merchant named </a:t>
            </a:r>
            <a:r>
              <a:rPr lang="en-GB" b="0" i="0" u="none" strike="noStrike" dirty="0" err="1">
                <a:solidFill>
                  <a:srgbClr val="202122"/>
                </a:solidFill>
                <a:effectLst/>
                <a:highlight>
                  <a:srgbClr val="FFFFFF"/>
                </a:highlight>
                <a:latin typeface="Arial" panose="020B0604020202020204" pitchFamily="34" charset="0"/>
              </a:rPr>
              <a:t>Ea-nāṣir</a:t>
            </a:r>
            <a:r>
              <a:rPr lang="en-GB" b="0" i="0" u="none" strike="noStrike" dirty="0">
                <a:solidFill>
                  <a:srgbClr val="202122"/>
                </a:solidFill>
                <a:effectLst/>
                <a:highlight>
                  <a:srgbClr val="FFFFFF"/>
                </a:highlight>
                <a:latin typeface="Arial" panose="020B0604020202020204" pitchFamily="34" charset="0"/>
              </a:rPr>
              <a:t> from a customer named </a:t>
            </a:r>
            <a:r>
              <a:rPr lang="en-GB" b="0" i="0" u="none" strike="noStrike" dirty="0" err="1">
                <a:solidFill>
                  <a:srgbClr val="202122"/>
                </a:solidFill>
                <a:effectLst/>
                <a:highlight>
                  <a:srgbClr val="FFFFFF"/>
                </a:highlight>
                <a:latin typeface="Arial" panose="020B0604020202020204" pitchFamily="34" charset="0"/>
              </a:rPr>
              <a:t>Nanni</a:t>
            </a:r>
            <a:r>
              <a:rPr lang="en-GB" b="0" i="0" u="none" strike="noStrike" dirty="0">
                <a:solidFill>
                  <a:srgbClr val="202122"/>
                </a:solidFill>
                <a:effectLst/>
                <a:highlight>
                  <a:srgbClr val="FFFFFF"/>
                </a:highlight>
                <a:latin typeface="Arial" panose="020B0604020202020204" pitchFamily="34" charset="0"/>
              </a:rPr>
              <a:t>. Written in </a:t>
            </a:r>
            <a:r>
              <a:rPr lang="en-GB" b="0" i="0" u="none" strike="noStrike" dirty="0">
                <a:solidFill>
                  <a:srgbClr val="795CB2"/>
                </a:solidFill>
                <a:effectLst/>
                <a:latin typeface="Arial" panose="020B0604020202020204" pitchFamily="34" charset="0"/>
                <a:hlinkClick r:id="rId6" tooltip="Akkadian language"/>
              </a:rPr>
              <a:t>Akkadian</a:t>
            </a:r>
            <a:r>
              <a:rPr lang="en-GB" b="0" i="0" u="none" strike="noStrike" dirty="0">
                <a:solidFill>
                  <a:srgbClr val="202122"/>
                </a:solidFill>
                <a:effectLst/>
                <a:highlight>
                  <a:srgbClr val="FFFFFF"/>
                </a:highlight>
                <a:latin typeface="Arial" panose="020B0604020202020204" pitchFamily="34" charset="0"/>
              </a:rPr>
              <a:t> </a:t>
            </a:r>
            <a:r>
              <a:rPr lang="en-GB" b="0" i="0" u="none" strike="noStrike" dirty="0">
                <a:solidFill>
                  <a:srgbClr val="795CB2"/>
                </a:solidFill>
                <a:effectLst/>
                <a:latin typeface="Arial" panose="020B0604020202020204" pitchFamily="34" charset="0"/>
                <a:hlinkClick r:id="rId7" tooltip="Cuneiform"/>
              </a:rPr>
              <a:t>cuneiform</a:t>
            </a:r>
            <a:r>
              <a:rPr lang="en-GB" b="0" i="0" u="none" strike="noStrike" dirty="0">
                <a:solidFill>
                  <a:srgbClr val="202122"/>
                </a:solidFill>
                <a:effectLst/>
                <a:highlight>
                  <a:srgbClr val="FFFFFF"/>
                </a:highlight>
                <a:latin typeface="Arial" panose="020B0604020202020204" pitchFamily="34" charset="0"/>
              </a:rPr>
              <a:t>, it may be the oldest known written </a:t>
            </a:r>
            <a:r>
              <a:rPr lang="en-GB" b="0" i="0" u="none" strike="noStrike" dirty="0">
                <a:solidFill>
                  <a:srgbClr val="795CB2"/>
                </a:solidFill>
                <a:effectLst/>
                <a:latin typeface="Arial" panose="020B0604020202020204" pitchFamily="34" charset="0"/>
                <a:hlinkClick r:id="rId8" tooltip="Consumer complaint"/>
              </a:rPr>
              <a:t>customer complaint</a:t>
            </a:r>
            <a:r>
              <a:rPr lang="en-GB" b="0" i="0" u="none" strike="noStrike" dirty="0">
                <a:solidFill>
                  <a:srgbClr val="202122"/>
                </a:solidFill>
                <a:effectLst/>
                <a:highlight>
                  <a:srgbClr val="FFFFFF"/>
                </a:highlight>
                <a:latin typeface="Arial" panose="020B0604020202020204" pitchFamily="34" charset="0"/>
              </a:rPr>
              <a:t>. It is currently kept in the </a:t>
            </a:r>
            <a:r>
              <a:rPr lang="en-GB" b="0" i="0" u="none" strike="noStrike" dirty="0">
                <a:solidFill>
                  <a:srgbClr val="795CB2"/>
                </a:solidFill>
                <a:effectLst/>
                <a:latin typeface="Arial" panose="020B0604020202020204" pitchFamily="34" charset="0"/>
                <a:hlinkClick r:id="rId9" tooltip="British Museum"/>
              </a:rPr>
              <a:t>British Museum</a:t>
            </a:r>
            <a:r>
              <a:rPr lang="en-GB" b="0" i="0" u="none" strike="noStrike" dirty="0">
                <a:solidFill>
                  <a:srgbClr val="202122"/>
                </a:solidFill>
                <a:effectLst/>
                <a:highlight>
                  <a:srgbClr val="FFFFFF"/>
                </a:highlight>
                <a:latin typeface="Arial" panose="020B0604020202020204" pitchFamily="34" charset="0"/>
              </a:rPr>
              <a:t>.</a:t>
            </a:r>
            <a:r>
              <a:rPr lang="en-GB" b="0" i="0" u="none" strike="noStrike" baseline="30000" dirty="0">
                <a:solidFill>
                  <a:srgbClr val="795CB2"/>
                </a:solidFill>
                <a:effectLst/>
                <a:latin typeface="Arial" panose="020B0604020202020204" pitchFamily="34" charset="0"/>
                <a:hlinkClick r:id="rId10"/>
              </a:rPr>
              <a:t>[2]</a:t>
            </a:r>
            <a:r>
              <a:rPr lang="en-GB" b="0" i="0" u="none" strike="noStrike" dirty="0">
                <a:solidFill>
                  <a:srgbClr val="202122"/>
                </a:solidFill>
                <a:effectLst/>
                <a:highlight>
                  <a:srgbClr val="FFFFFF"/>
                </a:highlight>
                <a:latin typeface="Arial" panose="020B0604020202020204" pitchFamily="34" charset="0"/>
              </a:rPr>
              <a:t> In 2015, the tablet's content and </a:t>
            </a:r>
            <a:r>
              <a:rPr lang="en-GB" b="0" i="0" u="none" strike="noStrike" dirty="0" err="1">
                <a:solidFill>
                  <a:srgbClr val="202122"/>
                </a:solidFill>
                <a:effectLst/>
                <a:highlight>
                  <a:srgbClr val="FFFFFF"/>
                </a:highlight>
                <a:latin typeface="Arial" panose="020B0604020202020204" pitchFamily="34" charset="0"/>
              </a:rPr>
              <a:t>Ea-nāṣir</a:t>
            </a:r>
            <a:r>
              <a:rPr lang="en-GB" b="0" i="0" u="none" strike="noStrike" dirty="0">
                <a:solidFill>
                  <a:srgbClr val="202122"/>
                </a:solidFill>
                <a:effectLst/>
                <a:highlight>
                  <a:srgbClr val="FFFFFF"/>
                </a:highlight>
                <a:latin typeface="Arial" panose="020B0604020202020204" pitchFamily="34" charset="0"/>
              </a:rPr>
              <a:t> in particular gained popularity as an </a:t>
            </a:r>
            <a:r>
              <a:rPr lang="en-GB" b="0" i="0" u="none" strike="noStrike" dirty="0">
                <a:solidFill>
                  <a:srgbClr val="795CB2"/>
                </a:solidFill>
                <a:effectLst/>
                <a:latin typeface="Arial" panose="020B0604020202020204" pitchFamily="34" charset="0"/>
                <a:hlinkClick r:id="rId11" tooltip="Internet meme"/>
              </a:rPr>
              <a:t>online meme</a:t>
            </a:r>
            <a:r>
              <a:rPr lang="en-GB" b="0" i="0" u="none" strike="noStrike" dirty="0">
                <a:solidFill>
                  <a:srgbClr val="202122"/>
                </a:solidFill>
                <a:effectLst/>
                <a:highlight>
                  <a:srgbClr val="FFFFFF"/>
                </a:highlight>
                <a:latin typeface="Arial" panose="020B0604020202020204" pitchFamily="34" charset="0"/>
              </a:rPr>
              <a:t>.</a:t>
            </a:r>
            <a:r>
              <a:rPr lang="en-GB" b="0" i="0" u="none" strike="noStrike" baseline="30000" dirty="0">
                <a:solidFill>
                  <a:srgbClr val="795CB2"/>
                </a:solidFill>
                <a:effectLst/>
                <a:latin typeface="Arial" panose="020B0604020202020204" pitchFamily="34" charset="0"/>
                <a:hlinkClick r:id="rId12"/>
              </a:rPr>
              <a:t>[3]</a:t>
            </a:r>
            <a:r>
              <a:rPr lang="en-GB" b="0" i="0" u="none" strike="noStrike" baseline="30000" dirty="0">
                <a:solidFill>
                  <a:srgbClr val="795CB2"/>
                </a:solidFill>
                <a:effectLst/>
                <a:latin typeface="Arial" panose="020B0604020202020204" pitchFamily="34" charset="0"/>
                <a:hlinkClick r:id="rId13"/>
              </a:rPr>
              <a:t>[4]</a:t>
            </a:r>
            <a:r>
              <a:rPr lang="en-GB" b="0" i="0" u="none" strike="noStrike" baseline="30000" dirty="0">
                <a:solidFill>
                  <a:srgbClr val="795CB2"/>
                </a:solidFill>
                <a:effectLst/>
                <a:latin typeface="Arial" panose="020B0604020202020204" pitchFamily="34" charset="0"/>
                <a:hlinkClick r:id="rId14"/>
              </a:rPr>
              <a:t>[5]</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14</a:t>
            </a:fld>
            <a:endParaRPr lang="en-GB"/>
          </a:p>
        </p:txBody>
      </p:sp>
    </p:spTree>
    <p:extLst>
      <p:ext uri="{BB962C8B-B14F-4D97-AF65-F5344CB8AC3E}">
        <p14:creationId xmlns:p14="http://schemas.microsoft.com/office/powerpoint/2010/main" val="3130177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15</a:t>
            </a:fld>
            <a:endParaRPr lang="en-GB"/>
          </a:p>
        </p:txBody>
      </p:sp>
    </p:spTree>
    <p:extLst>
      <p:ext uri="{BB962C8B-B14F-4D97-AF65-F5344CB8AC3E}">
        <p14:creationId xmlns:p14="http://schemas.microsoft.com/office/powerpoint/2010/main" val="91339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16</a:t>
            </a:fld>
            <a:endParaRPr lang="en-GB"/>
          </a:p>
        </p:txBody>
      </p:sp>
    </p:spTree>
    <p:extLst>
      <p:ext uri="{BB962C8B-B14F-4D97-AF65-F5344CB8AC3E}">
        <p14:creationId xmlns:p14="http://schemas.microsoft.com/office/powerpoint/2010/main" val="933143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17</a:t>
            </a:fld>
            <a:endParaRPr lang="en-GB"/>
          </a:p>
        </p:txBody>
      </p:sp>
    </p:spTree>
    <p:extLst>
      <p:ext uri="{BB962C8B-B14F-4D97-AF65-F5344CB8AC3E}">
        <p14:creationId xmlns:p14="http://schemas.microsoft.com/office/powerpoint/2010/main" val="2695848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18</a:t>
            </a:fld>
            <a:endParaRPr lang="en-GB"/>
          </a:p>
        </p:txBody>
      </p:sp>
    </p:spTree>
    <p:extLst>
      <p:ext uri="{BB962C8B-B14F-4D97-AF65-F5344CB8AC3E}">
        <p14:creationId xmlns:p14="http://schemas.microsoft.com/office/powerpoint/2010/main" val="3448862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a:t>
            </a:fld>
            <a:endParaRPr lang="en-GB"/>
          </a:p>
        </p:txBody>
      </p:sp>
    </p:spTree>
    <p:extLst>
      <p:ext uri="{BB962C8B-B14F-4D97-AF65-F5344CB8AC3E}">
        <p14:creationId xmlns:p14="http://schemas.microsoft.com/office/powerpoint/2010/main" val="242060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19</a:t>
            </a:fld>
            <a:endParaRPr lang="en-GB"/>
          </a:p>
        </p:txBody>
      </p:sp>
    </p:spTree>
    <p:extLst>
      <p:ext uri="{BB962C8B-B14F-4D97-AF65-F5344CB8AC3E}">
        <p14:creationId xmlns:p14="http://schemas.microsoft.com/office/powerpoint/2010/main" val="1080470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20</a:t>
            </a:fld>
            <a:endParaRPr lang="en-GB"/>
          </a:p>
        </p:txBody>
      </p:sp>
    </p:spTree>
    <p:extLst>
      <p:ext uri="{BB962C8B-B14F-4D97-AF65-F5344CB8AC3E}">
        <p14:creationId xmlns:p14="http://schemas.microsoft.com/office/powerpoint/2010/main" val="58965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21</a:t>
            </a:fld>
            <a:endParaRPr lang="en-GB"/>
          </a:p>
        </p:txBody>
      </p:sp>
    </p:spTree>
    <p:extLst>
      <p:ext uri="{BB962C8B-B14F-4D97-AF65-F5344CB8AC3E}">
        <p14:creationId xmlns:p14="http://schemas.microsoft.com/office/powerpoint/2010/main" val="4217909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22</a:t>
            </a:fld>
            <a:endParaRPr lang="en-GB"/>
          </a:p>
        </p:txBody>
      </p:sp>
    </p:spTree>
    <p:extLst>
      <p:ext uri="{BB962C8B-B14F-4D97-AF65-F5344CB8AC3E}">
        <p14:creationId xmlns:p14="http://schemas.microsoft.com/office/powerpoint/2010/main" val="3147100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AOP (Aspect-Oriented Programming) and OOP (Object-Oriented Programming) are both programming paradigms, but they address different concerns and are often used together to achieve modular and maintainable software designs. Here's a comparison between the two:</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1. **Object-Oriented Programming (OOP)**:</a:t>
            </a:r>
          </a:p>
          <a:p>
            <a:r>
              <a:rPr lang="en-GB" dirty="0">
                <a:solidFill>
                  <a:srgbClr val="000000"/>
                </a:solidFill>
                <a:effectLst/>
                <a:latin typeface="Helvetica" pitchFamily="2" charset="0"/>
              </a:rPr>
              <a:t>   - **Focus**: OOP focuses on </a:t>
            </a:r>
            <a:r>
              <a:rPr lang="en-GB" dirty="0" err="1">
                <a:solidFill>
                  <a:srgbClr val="000000"/>
                </a:solidFill>
                <a:effectLst/>
                <a:latin typeface="Helvetica" pitchFamily="2" charset="0"/>
              </a:rPr>
              <a:t>modeling</a:t>
            </a:r>
            <a:r>
              <a:rPr lang="en-GB" dirty="0">
                <a:solidFill>
                  <a:srgbClr val="000000"/>
                </a:solidFill>
                <a:effectLst/>
                <a:latin typeface="Helvetica" pitchFamily="2" charset="0"/>
              </a:rPr>
              <a:t> software systems as collections of interacting objects, each representing a distinct entity or concept within the application domain. Objects encapsulate state and </a:t>
            </a:r>
            <a:r>
              <a:rPr lang="en-GB" dirty="0" err="1">
                <a:solidFill>
                  <a:srgbClr val="000000"/>
                </a:solidFill>
                <a:effectLst/>
                <a:latin typeface="Helvetica" pitchFamily="2" charset="0"/>
              </a:rPr>
              <a:t>behavior</a:t>
            </a:r>
            <a:r>
              <a:rPr lang="en-GB" dirty="0">
                <a:solidFill>
                  <a:srgbClr val="000000"/>
                </a:solidFill>
                <a:effectLst/>
                <a:latin typeface="Helvetica" pitchFamily="2" charset="0"/>
              </a:rPr>
              <a:t>, and interactions between objects are typically defined through method calls and message passing.</a:t>
            </a:r>
          </a:p>
          <a:p>
            <a:r>
              <a:rPr lang="en-GB" dirty="0">
                <a:solidFill>
                  <a:srgbClr val="000000"/>
                </a:solidFill>
                <a:effectLst/>
                <a:latin typeface="Helvetica" pitchFamily="2" charset="0"/>
              </a:rPr>
              <a:t>   - **Key Concepts**: Key concepts in OOP include classes, objects, encapsulation, inheritance, and polymorphism. Classes define the blueprint for creating objects, encapsulating both data (attributes) and </a:t>
            </a:r>
            <a:r>
              <a:rPr lang="en-GB" dirty="0" err="1">
                <a:solidFill>
                  <a:srgbClr val="000000"/>
                </a:solidFill>
                <a:effectLst/>
                <a:latin typeface="Helvetica" pitchFamily="2" charset="0"/>
              </a:rPr>
              <a:t>behavior</a:t>
            </a:r>
            <a:r>
              <a:rPr lang="en-GB" dirty="0">
                <a:solidFill>
                  <a:srgbClr val="000000"/>
                </a:solidFill>
                <a:effectLst/>
                <a:latin typeface="Helvetica" pitchFamily="2" charset="0"/>
              </a:rPr>
              <a:t> (methods). Inheritance allows classes to inherit and extend the </a:t>
            </a:r>
            <a:r>
              <a:rPr lang="en-GB" dirty="0" err="1">
                <a:solidFill>
                  <a:srgbClr val="000000"/>
                </a:solidFill>
                <a:effectLst/>
                <a:latin typeface="Helvetica" pitchFamily="2" charset="0"/>
              </a:rPr>
              <a:t>behavior</a:t>
            </a:r>
            <a:r>
              <a:rPr lang="en-GB" dirty="0">
                <a:solidFill>
                  <a:srgbClr val="000000"/>
                </a:solidFill>
                <a:effectLst/>
                <a:latin typeface="Helvetica" pitchFamily="2" charset="0"/>
              </a:rPr>
              <a:t> of other classes, promoting code reuse and modularity.</a:t>
            </a:r>
          </a:p>
          <a:p>
            <a:r>
              <a:rPr lang="en-GB" dirty="0">
                <a:solidFill>
                  <a:srgbClr val="000000"/>
                </a:solidFill>
                <a:effectLst/>
                <a:latin typeface="Helvetica" pitchFamily="2" charset="0"/>
              </a:rPr>
              <a:t>   - **Benefits**: OOP promotes modular, reusable, and maintainable code by organizing software systems around coherent, self-contained objects. It encourages encapsulation, which helps hide implementation details and manage complexity. Polymorphism enables flexible and extensible designs by allowing objects to be treated uniformly through their common interfaces.</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2. **Aspect-Oriented Programming (AOP)**:</a:t>
            </a:r>
          </a:p>
          <a:p>
            <a:r>
              <a:rPr lang="en-GB" dirty="0">
                <a:solidFill>
                  <a:srgbClr val="000000"/>
                </a:solidFill>
                <a:effectLst/>
                <a:latin typeface="Helvetica" pitchFamily="2" charset="0"/>
              </a:rPr>
              <a:t>   - **Focus**: AOP focuses on modularizing cross-cutting concerns, which are aspects of a software system that affect multiple modules or layers but cannot be cleanly encapsulated using traditional OOP techniques. Examples of cross-cutting concerns include logging, security, transaction management, and error handling.</a:t>
            </a:r>
          </a:p>
          <a:p>
            <a:r>
              <a:rPr lang="en-GB" dirty="0">
                <a:solidFill>
                  <a:srgbClr val="000000"/>
                </a:solidFill>
                <a:effectLst/>
                <a:latin typeface="Helvetica" pitchFamily="2" charset="0"/>
              </a:rPr>
              <a:t>   - **Key Concepts**: Key concepts in AOP include aspects, join points, pointcuts, and advice. Aspects encapsulate cross-cutting concerns and define reusable pieces of functionality that can be applied to multiple parts of the codebase. Join points represent specific points in the execution of a program, such as method invocations or exception handling. Pointcuts specify sets of join points where advice should be applied, and advice defines the </a:t>
            </a:r>
            <a:r>
              <a:rPr lang="en-GB" dirty="0" err="1">
                <a:solidFill>
                  <a:srgbClr val="000000"/>
                </a:solidFill>
                <a:effectLst/>
                <a:latin typeface="Helvetica" pitchFamily="2" charset="0"/>
              </a:rPr>
              <a:t>behavior</a:t>
            </a:r>
            <a:r>
              <a:rPr lang="en-GB" dirty="0">
                <a:solidFill>
                  <a:srgbClr val="000000"/>
                </a:solidFill>
                <a:effectLst/>
                <a:latin typeface="Helvetica" pitchFamily="2" charset="0"/>
              </a:rPr>
              <a:t> to be executed at those join points.</a:t>
            </a:r>
          </a:p>
          <a:p>
            <a:r>
              <a:rPr lang="en-GB" dirty="0">
                <a:solidFill>
                  <a:srgbClr val="000000"/>
                </a:solidFill>
                <a:effectLst/>
                <a:latin typeface="Helvetica" pitchFamily="2" charset="0"/>
              </a:rPr>
              <a:t>   - **Benefits**: AOP promotes better separation of concerns by modularizing cross-cutting functionality, making codebases easier to understand, maintain, and evolve. It reduces code duplication and promotes reusability by enabling aspects to be applied uniformly across different parts of the codebase. AOP also facilitates better code organization and promotes cleaner, more maintainable designs by decoupling cross-cutting concerns from the core business logic.</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In summary, while OOP focuses on </a:t>
            </a:r>
            <a:r>
              <a:rPr lang="en-GB" dirty="0" err="1">
                <a:solidFill>
                  <a:srgbClr val="000000"/>
                </a:solidFill>
                <a:effectLst/>
                <a:latin typeface="Helvetica" pitchFamily="2" charset="0"/>
              </a:rPr>
              <a:t>modeling</a:t>
            </a:r>
            <a:r>
              <a:rPr lang="en-GB" dirty="0">
                <a:solidFill>
                  <a:srgbClr val="000000"/>
                </a:solidFill>
                <a:effectLst/>
                <a:latin typeface="Helvetica" pitchFamily="2" charset="0"/>
              </a:rPr>
              <a:t> software systems using objects and classes, AOP focuses on modularizing cross-cutting concerns that cannot be cleanly encapsulated using traditional OOP techniques. </a:t>
            </a:r>
            <a:r>
              <a:rPr lang="en-GB">
                <a:solidFill>
                  <a:srgbClr val="000000"/>
                </a:solidFill>
                <a:effectLst/>
                <a:latin typeface="Helvetica" pitchFamily="2" charset="0"/>
              </a:rPr>
              <a:t>Both paradigms have their strengths and are often used together to achieve more modular, maintainable, and flexible software designs.</a:t>
            </a:r>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23</a:t>
            </a:fld>
            <a:endParaRPr lang="en-GB"/>
          </a:p>
        </p:txBody>
      </p:sp>
    </p:spTree>
    <p:extLst>
      <p:ext uri="{BB962C8B-B14F-4D97-AF65-F5344CB8AC3E}">
        <p14:creationId xmlns:p14="http://schemas.microsoft.com/office/powerpoint/2010/main" val="3769127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24</a:t>
            </a:fld>
            <a:endParaRPr lang="en-GB"/>
          </a:p>
        </p:txBody>
      </p:sp>
    </p:spTree>
    <p:extLst>
      <p:ext uri="{BB962C8B-B14F-4D97-AF65-F5344CB8AC3E}">
        <p14:creationId xmlns:p14="http://schemas.microsoft.com/office/powerpoint/2010/main" val="2294173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25</a:t>
            </a:fld>
            <a:endParaRPr lang="en-GB"/>
          </a:p>
        </p:txBody>
      </p:sp>
    </p:spTree>
    <p:extLst>
      <p:ext uri="{BB962C8B-B14F-4D97-AF65-F5344CB8AC3E}">
        <p14:creationId xmlns:p14="http://schemas.microsoft.com/office/powerpoint/2010/main" val="1432536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26</a:t>
            </a:fld>
            <a:endParaRPr lang="en-GB"/>
          </a:p>
        </p:txBody>
      </p:sp>
    </p:spTree>
    <p:extLst>
      <p:ext uri="{BB962C8B-B14F-4D97-AF65-F5344CB8AC3E}">
        <p14:creationId xmlns:p14="http://schemas.microsoft.com/office/powerpoint/2010/main" val="12633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a:t>
            </a:fld>
            <a:endParaRPr lang="en-GB"/>
          </a:p>
        </p:txBody>
      </p:sp>
    </p:spTree>
    <p:extLst>
      <p:ext uri="{BB962C8B-B14F-4D97-AF65-F5344CB8AC3E}">
        <p14:creationId xmlns:p14="http://schemas.microsoft.com/office/powerpoint/2010/main" val="3608763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3</a:t>
            </a:fld>
            <a:endParaRPr lang="en-GB"/>
          </a:p>
        </p:txBody>
      </p:sp>
    </p:spTree>
    <p:extLst>
      <p:ext uri="{BB962C8B-B14F-4D97-AF65-F5344CB8AC3E}">
        <p14:creationId xmlns:p14="http://schemas.microsoft.com/office/powerpoint/2010/main" val="320750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4</a:t>
            </a:fld>
            <a:endParaRPr lang="en-GB"/>
          </a:p>
        </p:txBody>
      </p:sp>
    </p:spTree>
    <p:extLst>
      <p:ext uri="{BB962C8B-B14F-4D97-AF65-F5344CB8AC3E}">
        <p14:creationId xmlns:p14="http://schemas.microsoft.com/office/powerpoint/2010/main" val="3147100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5</a:t>
            </a:fld>
            <a:endParaRPr lang="en-GB"/>
          </a:p>
        </p:txBody>
      </p:sp>
    </p:spTree>
    <p:extLst>
      <p:ext uri="{BB962C8B-B14F-4D97-AF65-F5344CB8AC3E}">
        <p14:creationId xmlns:p14="http://schemas.microsoft.com/office/powerpoint/2010/main" val="2388055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6</a:t>
            </a:fld>
            <a:endParaRPr lang="en-GB"/>
          </a:p>
        </p:txBody>
      </p:sp>
    </p:spTree>
    <p:extLst>
      <p:ext uri="{BB962C8B-B14F-4D97-AF65-F5344CB8AC3E}">
        <p14:creationId xmlns:p14="http://schemas.microsoft.com/office/powerpoint/2010/main" val="232481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7</a:t>
            </a:fld>
            <a:endParaRPr lang="en-GB"/>
          </a:p>
        </p:txBody>
      </p:sp>
    </p:spTree>
    <p:extLst>
      <p:ext uri="{BB962C8B-B14F-4D97-AF65-F5344CB8AC3E}">
        <p14:creationId xmlns:p14="http://schemas.microsoft.com/office/powerpoint/2010/main" val="3523219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8</a:t>
            </a:fld>
            <a:endParaRPr lang="en-GB"/>
          </a:p>
        </p:txBody>
      </p:sp>
    </p:spTree>
    <p:extLst>
      <p:ext uri="{BB962C8B-B14F-4D97-AF65-F5344CB8AC3E}">
        <p14:creationId xmlns:p14="http://schemas.microsoft.com/office/powerpoint/2010/main" val="4223296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C7E69-0AE0-836C-96A6-97FCC0B852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39E43642-F1F4-4B10-7922-68C04E790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E73D085-182B-C26D-288F-D4AAB2391C63}"/>
              </a:ext>
            </a:extLst>
          </p:cNvPr>
          <p:cNvSpPr>
            <a:spLocks noGrp="1"/>
          </p:cNvSpPr>
          <p:nvPr>
            <p:ph type="dt" sz="half" idx="10"/>
          </p:nvPr>
        </p:nvSpPr>
        <p:spPr/>
        <p:txBody>
          <a:bodyPr/>
          <a:lstStyle/>
          <a:p>
            <a:fld id="{DA5C926F-7512-0149-A148-5F83CA1C5E2B}" type="datetime1">
              <a:rPr lang="hu-HU" smtClean="0"/>
              <a:t>2024. 04. 22.</a:t>
            </a:fld>
            <a:endParaRPr lang="en-GB"/>
          </a:p>
        </p:txBody>
      </p:sp>
      <p:sp>
        <p:nvSpPr>
          <p:cNvPr id="5" name="Footer Placeholder 4">
            <a:extLst>
              <a:ext uri="{FF2B5EF4-FFF2-40B4-BE49-F238E27FC236}">
                <a16:creationId xmlns:a16="http://schemas.microsoft.com/office/drawing/2014/main" id="{6CE6E766-8773-28DE-D1FA-785CE4549F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B5BF9D-7CF8-F34D-4FB9-5DDF0EBD2B5A}"/>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425302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906E-8426-BA91-35C6-C310E98F051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0CCB0B7-C8C4-ADBD-3621-759F70643C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002EA7-E191-2632-69DE-0925292BD514}"/>
              </a:ext>
            </a:extLst>
          </p:cNvPr>
          <p:cNvSpPr>
            <a:spLocks noGrp="1"/>
          </p:cNvSpPr>
          <p:nvPr>
            <p:ph type="dt" sz="half" idx="10"/>
          </p:nvPr>
        </p:nvSpPr>
        <p:spPr/>
        <p:txBody>
          <a:bodyPr/>
          <a:lstStyle/>
          <a:p>
            <a:fld id="{5D866191-7981-254E-A868-3DD01DDBBCD9}" type="datetime1">
              <a:rPr lang="hu-HU" smtClean="0"/>
              <a:t>2024. 04. 22.</a:t>
            </a:fld>
            <a:endParaRPr lang="en-GB"/>
          </a:p>
        </p:txBody>
      </p:sp>
      <p:sp>
        <p:nvSpPr>
          <p:cNvPr id="5" name="Footer Placeholder 4">
            <a:extLst>
              <a:ext uri="{FF2B5EF4-FFF2-40B4-BE49-F238E27FC236}">
                <a16:creationId xmlns:a16="http://schemas.microsoft.com/office/drawing/2014/main" id="{1E0ED4D5-E946-2FB7-85D1-19FA34FB5F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12AC9C-39BA-55E8-B00C-DC495FAC11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81777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0020E-C225-B360-75FC-9B3169259C0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761C30-2442-99DD-16AB-569391A81A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730807-F2B1-54C8-5D29-43DF6BBB94E0}"/>
              </a:ext>
            </a:extLst>
          </p:cNvPr>
          <p:cNvSpPr>
            <a:spLocks noGrp="1"/>
          </p:cNvSpPr>
          <p:nvPr>
            <p:ph type="dt" sz="half" idx="10"/>
          </p:nvPr>
        </p:nvSpPr>
        <p:spPr/>
        <p:txBody>
          <a:bodyPr/>
          <a:lstStyle/>
          <a:p>
            <a:fld id="{A35574D7-4C22-0448-9F7B-25FE396633DF}" type="datetime1">
              <a:rPr lang="hu-HU" smtClean="0"/>
              <a:t>2024. 04. 22.</a:t>
            </a:fld>
            <a:endParaRPr lang="en-GB"/>
          </a:p>
        </p:txBody>
      </p:sp>
      <p:sp>
        <p:nvSpPr>
          <p:cNvPr id="5" name="Footer Placeholder 4">
            <a:extLst>
              <a:ext uri="{FF2B5EF4-FFF2-40B4-BE49-F238E27FC236}">
                <a16:creationId xmlns:a16="http://schemas.microsoft.com/office/drawing/2014/main" id="{C8A5A132-C78F-8507-712F-E8395BB0D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1EC1-BC42-ACF5-1A85-08B617EDCD2E}"/>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85359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4CEB-7B46-5A31-8C64-3586E30801E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4C4DC7F-CB7F-E89E-3329-553968B889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D9DD395-7ADB-51C8-82F5-B6579D1546CE}"/>
              </a:ext>
            </a:extLst>
          </p:cNvPr>
          <p:cNvSpPr>
            <a:spLocks noGrp="1"/>
          </p:cNvSpPr>
          <p:nvPr>
            <p:ph type="dt" sz="half" idx="10"/>
          </p:nvPr>
        </p:nvSpPr>
        <p:spPr/>
        <p:txBody>
          <a:bodyPr/>
          <a:lstStyle/>
          <a:p>
            <a:fld id="{49C7A671-6FD4-964A-9BFC-FD9FC8380D28}" type="datetime1">
              <a:rPr lang="hu-HU" smtClean="0"/>
              <a:t>2024. 04. 22.</a:t>
            </a:fld>
            <a:endParaRPr lang="en-GB"/>
          </a:p>
        </p:txBody>
      </p:sp>
      <p:sp>
        <p:nvSpPr>
          <p:cNvPr id="5" name="Footer Placeholder 4">
            <a:extLst>
              <a:ext uri="{FF2B5EF4-FFF2-40B4-BE49-F238E27FC236}">
                <a16:creationId xmlns:a16="http://schemas.microsoft.com/office/drawing/2014/main" id="{6384F6AC-8598-D290-0A85-11D93ED9F4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E0205C-FBDF-2CDB-3732-7AB009C97803}"/>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12662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D34B-2002-A402-7AC3-B823A69C50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8488164-5D7E-42FE-D4C8-C05269C253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5613AF-9BCB-ADEC-6A70-C31F539B8239}"/>
              </a:ext>
            </a:extLst>
          </p:cNvPr>
          <p:cNvSpPr>
            <a:spLocks noGrp="1"/>
          </p:cNvSpPr>
          <p:nvPr>
            <p:ph type="dt" sz="half" idx="10"/>
          </p:nvPr>
        </p:nvSpPr>
        <p:spPr/>
        <p:txBody>
          <a:bodyPr/>
          <a:lstStyle/>
          <a:p>
            <a:fld id="{BAA32ED4-0432-6E4F-8333-2698576B59F8}" type="datetime1">
              <a:rPr lang="hu-HU" smtClean="0"/>
              <a:t>2024. 04. 22.</a:t>
            </a:fld>
            <a:endParaRPr lang="en-GB"/>
          </a:p>
        </p:txBody>
      </p:sp>
      <p:sp>
        <p:nvSpPr>
          <p:cNvPr id="5" name="Footer Placeholder 4">
            <a:extLst>
              <a:ext uri="{FF2B5EF4-FFF2-40B4-BE49-F238E27FC236}">
                <a16:creationId xmlns:a16="http://schemas.microsoft.com/office/drawing/2014/main" id="{1E1D622B-8657-DB36-C5B4-2657E12C45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68131B-125D-B550-71EC-E222CE65A227}"/>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167140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1110-F059-62C4-695E-4150C1A3050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60FB74-3D08-12EA-A94B-5750C0DFEE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95F7724-4AEE-D123-BCB8-1EE0F2B802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CA860C2-D2A5-0806-EC22-548EBEE2D3B2}"/>
              </a:ext>
            </a:extLst>
          </p:cNvPr>
          <p:cNvSpPr>
            <a:spLocks noGrp="1"/>
          </p:cNvSpPr>
          <p:nvPr>
            <p:ph type="dt" sz="half" idx="10"/>
          </p:nvPr>
        </p:nvSpPr>
        <p:spPr/>
        <p:txBody>
          <a:bodyPr/>
          <a:lstStyle/>
          <a:p>
            <a:fld id="{D375486C-7501-D141-993D-DA65E83A7308}" type="datetime1">
              <a:rPr lang="hu-HU" smtClean="0"/>
              <a:t>2024. 04. 22.</a:t>
            </a:fld>
            <a:endParaRPr lang="en-GB"/>
          </a:p>
        </p:txBody>
      </p:sp>
      <p:sp>
        <p:nvSpPr>
          <p:cNvPr id="6" name="Footer Placeholder 5">
            <a:extLst>
              <a:ext uri="{FF2B5EF4-FFF2-40B4-BE49-F238E27FC236}">
                <a16:creationId xmlns:a16="http://schemas.microsoft.com/office/drawing/2014/main" id="{CE99E8BF-5381-F25D-6CA7-B652A1D56A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28F23D-CAE8-6AB9-E505-E83DA09D2D12}"/>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9476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C558-246C-F3AA-A679-D41252893A3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3FD7849-E1D5-692D-E277-E40C4338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043D3-1F82-4DD5-7266-47A7CD7E9C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C37220B-9958-7830-DE98-6F5469EB6C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C61B69-AC98-4048-A4E2-EBAD431DD2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1B17D83-8E19-76A0-29FE-249CBFCE08A4}"/>
              </a:ext>
            </a:extLst>
          </p:cNvPr>
          <p:cNvSpPr>
            <a:spLocks noGrp="1"/>
          </p:cNvSpPr>
          <p:nvPr>
            <p:ph type="dt" sz="half" idx="10"/>
          </p:nvPr>
        </p:nvSpPr>
        <p:spPr/>
        <p:txBody>
          <a:bodyPr/>
          <a:lstStyle/>
          <a:p>
            <a:fld id="{D4005C4B-74C7-0547-9C91-EDA0D6BD08C4}" type="datetime1">
              <a:rPr lang="hu-HU" smtClean="0"/>
              <a:t>2024. 04. 22.</a:t>
            </a:fld>
            <a:endParaRPr lang="en-GB"/>
          </a:p>
        </p:txBody>
      </p:sp>
      <p:sp>
        <p:nvSpPr>
          <p:cNvPr id="8" name="Footer Placeholder 7">
            <a:extLst>
              <a:ext uri="{FF2B5EF4-FFF2-40B4-BE49-F238E27FC236}">
                <a16:creationId xmlns:a16="http://schemas.microsoft.com/office/drawing/2014/main" id="{27D4F8E8-E608-1C83-3F17-AAD2D7D0BA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6100968-A535-AC19-6EB3-A8E96501910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79604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57A4-149C-B3FE-6D7A-F6FD5512063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C1450A7-0CED-4BF2-CFA2-C9F36ECCCE0B}"/>
              </a:ext>
            </a:extLst>
          </p:cNvPr>
          <p:cNvSpPr>
            <a:spLocks noGrp="1"/>
          </p:cNvSpPr>
          <p:nvPr>
            <p:ph type="dt" sz="half" idx="10"/>
          </p:nvPr>
        </p:nvSpPr>
        <p:spPr/>
        <p:txBody>
          <a:bodyPr/>
          <a:lstStyle/>
          <a:p>
            <a:fld id="{7FE2B68C-CFF7-6B42-B7C8-52110B9A288B}" type="datetime1">
              <a:rPr lang="hu-HU" smtClean="0"/>
              <a:t>2024. 04. 22.</a:t>
            </a:fld>
            <a:endParaRPr lang="en-GB"/>
          </a:p>
        </p:txBody>
      </p:sp>
      <p:sp>
        <p:nvSpPr>
          <p:cNvPr id="4" name="Footer Placeholder 3">
            <a:extLst>
              <a:ext uri="{FF2B5EF4-FFF2-40B4-BE49-F238E27FC236}">
                <a16:creationId xmlns:a16="http://schemas.microsoft.com/office/drawing/2014/main" id="{9439A619-E63A-3B64-7202-993183B1404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F464829-E905-25AB-5787-E1AF162A4328}"/>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748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FE1E9-BD91-F5BC-B3E0-3A2955734953}"/>
              </a:ext>
            </a:extLst>
          </p:cNvPr>
          <p:cNvSpPr>
            <a:spLocks noGrp="1"/>
          </p:cNvSpPr>
          <p:nvPr>
            <p:ph type="dt" sz="half" idx="10"/>
          </p:nvPr>
        </p:nvSpPr>
        <p:spPr/>
        <p:txBody>
          <a:bodyPr/>
          <a:lstStyle/>
          <a:p>
            <a:fld id="{8A286C48-62BE-1244-808B-C4C53742076B}" type="datetime1">
              <a:rPr lang="hu-HU" smtClean="0"/>
              <a:t>2024. 04. 22.</a:t>
            </a:fld>
            <a:endParaRPr lang="en-GB"/>
          </a:p>
        </p:txBody>
      </p:sp>
      <p:sp>
        <p:nvSpPr>
          <p:cNvPr id="3" name="Footer Placeholder 2">
            <a:extLst>
              <a:ext uri="{FF2B5EF4-FFF2-40B4-BE49-F238E27FC236}">
                <a16:creationId xmlns:a16="http://schemas.microsoft.com/office/drawing/2014/main" id="{8AA96137-090C-3B1F-7236-B781EA886C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7BF9D7-BE1B-03C6-39DB-46537457DE9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39814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CED-EC27-BCB5-D633-3B6BD53D0E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2BFB224-A1BD-92AB-57CF-0F6848869D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17FF7CA-54E3-EA11-85D1-FCC33EA8B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67D1BB-B5A8-CEE3-2F17-134F11A96619}"/>
              </a:ext>
            </a:extLst>
          </p:cNvPr>
          <p:cNvSpPr>
            <a:spLocks noGrp="1"/>
          </p:cNvSpPr>
          <p:nvPr>
            <p:ph type="dt" sz="half" idx="10"/>
          </p:nvPr>
        </p:nvSpPr>
        <p:spPr/>
        <p:txBody>
          <a:bodyPr/>
          <a:lstStyle/>
          <a:p>
            <a:fld id="{1308AD0C-A842-EC46-A757-98411123E56D}" type="datetime1">
              <a:rPr lang="hu-HU" smtClean="0"/>
              <a:t>2024. 04. 22.</a:t>
            </a:fld>
            <a:endParaRPr lang="en-GB"/>
          </a:p>
        </p:txBody>
      </p:sp>
      <p:sp>
        <p:nvSpPr>
          <p:cNvPr id="6" name="Footer Placeholder 5">
            <a:extLst>
              <a:ext uri="{FF2B5EF4-FFF2-40B4-BE49-F238E27FC236}">
                <a16:creationId xmlns:a16="http://schemas.microsoft.com/office/drawing/2014/main" id="{5780CB89-93F1-F522-7A97-E8FE3416B7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51AE5-D05F-1F06-EF22-FBAFE8F6FB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87729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24A4-A72E-7D75-855C-C6633076F5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9878EDB-347A-6945-1299-E2A1A2B9AA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55681E3-ABDB-5991-C3D1-13A0F9D6D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7291C8-2870-F85D-202F-933AE9F0591A}"/>
              </a:ext>
            </a:extLst>
          </p:cNvPr>
          <p:cNvSpPr>
            <a:spLocks noGrp="1"/>
          </p:cNvSpPr>
          <p:nvPr>
            <p:ph type="dt" sz="half" idx="10"/>
          </p:nvPr>
        </p:nvSpPr>
        <p:spPr/>
        <p:txBody>
          <a:bodyPr/>
          <a:lstStyle/>
          <a:p>
            <a:fld id="{6E062674-BD91-864B-AB0F-57E238F2DCE0}" type="datetime1">
              <a:rPr lang="hu-HU" smtClean="0"/>
              <a:t>2024. 04. 22.</a:t>
            </a:fld>
            <a:endParaRPr lang="en-GB"/>
          </a:p>
        </p:txBody>
      </p:sp>
      <p:sp>
        <p:nvSpPr>
          <p:cNvPr id="6" name="Footer Placeholder 5">
            <a:extLst>
              <a:ext uri="{FF2B5EF4-FFF2-40B4-BE49-F238E27FC236}">
                <a16:creationId xmlns:a16="http://schemas.microsoft.com/office/drawing/2014/main" id="{9A1C8AF7-2357-386A-66DD-FA3B8D6A16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785EE8-1949-5E87-5B2C-D56A6BAFEBD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838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22DEC-CC0D-E2EB-05D2-07DFDB0AF5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94C6591-D25D-9DBD-1404-4E741CCE5A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5ED99D6-84E4-157F-39F7-2A492D75C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FC1F4B-E9B6-2B4A-9D67-BF297F2F44E3}" type="datetime1">
              <a:rPr lang="hu-HU" smtClean="0"/>
              <a:t>2024. 04. 22.</a:t>
            </a:fld>
            <a:endParaRPr lang="en-GB"/>
          </a:p>
        </p:txBody>
      </p:sp>
      <p:sp>
        <p:nvSpPr>
          <p:cNvPr id="5" name="Footer Placeholder 4">
            <a:extLst>
              <a:ext uri="{FF2B5EF4-FFF2-40B4-BE49-F238E27FC236}">
                <a16:creationId xmlns:a16="http://schemas.microsoft.com/office/drawing/2014/main" id="{6941539B-0027-B465-70DC-33747AC36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3C35CAF-3AAD-BF27-F0E4-4F7FEC822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6F0C22-2623-DD4A-BF15-550A450FF1F4}" type="slidenum">
              <a:rPr lang="en-GB" smtClean="0"/>
              <a:t>‹#›</a:t>
            </a:fld>
            <a:endParaRPr lang="en-GB"/>
          </a:p>
        </p:txBody>
      </p:sp>
    </p:spTree>
    <p:extLst>
      <p:ext uri="{BB962C8B-B14F-4D97-AF65-F5344CB8AC3E}">
        <p14:creationId xmlns:p14="http://schemas.microsoft.com/office/powerpoint/2010/main" val="330409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0000"/>
                    </a14:imgEffect>
                    <a14:imgEffect>
                      <a14:saturation sat="0"/>
                    </a14:imgEffect>
                  </a14:imgLayer>
                </a14:imgProps>
              </a:ext>
            </a:extLst>
          </a:blip>
          <a:srcRect t="19940" b="19940"/>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D16E7F3D-BAFB-A7E8-990F-7A6DE039B882}"/>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sz="4000"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sz="4000"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9.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Folytatás</a:t>
            </a:r>
            <a:r>
              <a:rPr lang="en-GB" sz="2800" b="1" dirty="0">
                <a:solidFill>
                  <a:schemeClr val="bg1"/>
                </a:solidFill>
                <a:effectLst>
                  <a:outerShdw blurRad="50800" dist="38100" dir="5400000" algn="t" rotWithShape="0">
                    <a:prstClr val="black">
                      <a:alpha val="40000"/>
                    </a:prstClr>
                  </a:outerShdw>
                </a:effectLst>
                <a:latin typeface="Montserrat" pitchFamily="2" charset="77"/>
              </a:rPr>
              <a:t>)</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2024.04.22</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07310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556328-0552-87D3-A025-C7AE9D6E59E9}"/>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saturation sat="28000"/>
                    </a14:imgEffect>
                  </a14:imgLayer>
                </a14:imgProps>
              </a:ext>
            </a:extLst>
          </a:blip>
          <a:stretch>
            <a:fillRect/>
          </a:stretch>
        </p:blipFill>
        <p:spPr>
          <a:xfrm>
            <a:off x="1075216" y="136525"/>
            <a:ext cx="12446320" cy="8265133"/>
          </a:xfrm>
          <a:prstGeom prst="rect">
            <a:avLst/>
          </a:prstGeom>
          <a:scene3d>
            <a:camera prst="isometricOffAxis2Top">
              <a:rot lat="18664799" lon="2041235" rev="19089301"/>
            </a:camera>
            <a:lightRig rig="threePt" dir="t"/>
          </a:scene3d>
          <a:sp3d prstMaterial="matte"/>
        </p:spPr>
      </p:pic>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TDD ÉS CLEAN CODE</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9</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TDD Lépések</a:t>
            </a:r>
          </a:p>
          <a:p>
            <a:pPr marL="685800" lvl="1" indent="-342900" defTabSz="914377">
              <a:lnSpc>
                <a:spcPct val="100000"/>
              </a:lnSpc>
              <a:spcBef>
                <a:spcPts val="300"/>
              </a:spcBef>
              <a:spcAft>
                <a:spcPts val="200"/>
              </a:spcAft>
              <a:buFont typeface="+mj-lt"/>
              <a:buAutoNum type="arabicPeriod"/>
            </a:pPr>
            <a:r>
              <a:rPr lang="hu-HU" sz="1250" dirty="0">
                <a:latin typeface="Montserrat" pitchFamily="2" charset="77"/>
              </a:rPr>
              <a:t>Írjunk egységtesztet</a:t>
            </a:r>
          </a:p>
          <a:p>
            <a:pPr marL="685800" lvl="1" indent="-342900" defTabSz="914377">
              <a:lnSpc>
                <a:spcPct val="100000"/>
              </a:lnSpc>
              <a:spcBef>
                <a:spcPts val="300"/>
              </a:spcBef>
              <a:spcAft>
                <a:spcPts val="200"/>
              </a:spcAft>
              <a:buFont typeface="+mj-lt"/>
              <a:buAutoNum type="arabicPeriod"/>
            </a:pPr>
            <a:r>
              <a:rPr lang="hu-HU" sz="1250" dirty="0">
                <a:latin typeface="Montserrat" pitchFamily="2" charset="77"/>
              </a:rPr>
              <a:t>Minden egységteszt az eddig nem tesztelt lehető legegyszerűbb eseteket írja le</a:t>
            </a:r>
          </a:p>
          <a:p>
            <a:pPr marL="685800" lvl="1" indent="-342900" defTabSz="914377">
              <a:lnSpc>
                <a:spcPct val="100000"/>
              </a:lnSpc>
              <a:spcBef>
                <a:spcPts val="300"/>
              </a:spcBef>
              <a:spcAft>
                <a:spcPts val="200"/>
              </a:spcAft>
              <a:buFont typeface="+mj-lt"/>
              <a:buAutoNum type="arabicPeriod"/>
            </a:pPr>
            <a:r>
              <a:rPr lang="hu-HU" sz="1250" dirty="0">
                <a:latin typeface="Montserrat" pitchFamily="2" charset="77"/>
              </a:rPr>
              <a:t>Metódusból csak annyit írjunk meg, hogy az épp átmenjen a tesztünkön</a:t>
            </a:r>
          </a:p>
          <a:p>
            <a:pPr marL="342900" lvl="1" indent="0" defTabSz="914377">
              <a:lnSpc>
                <a:spcPct val="100000"/>
              </a:lnSpc>
              <a:spcBef>
                <a:spcPts val="300"/>
              </a:spcBef>
              <a:spcAft>
                <a:spcPts val="200"/>
              </a:spcAft>
              <a:buNone/>
            </a:pPr>
            <a:r>
              <a:rPr lang="hu-HU" sz="1250" b="1" i="1" dirty="0" err="1">
                <a:latin typeface="Montserrat" pitchFamily="2" charset="77"/>
              </a:rPr>
              <a:t>Loop</a:t>
            </a:r>
            <a:endParaRPr lang="hu-HU" sz="1250" b="1" i="1" dirty="0">
              <a:latin typeface="Montserrat" pitchFamily="2" charset="77"/>
            </a:endParaRPr>
          </a:p>
          <a:p>
            <a:pPr defTabSz="914377">
              <a:lnSpc>
                <a:spcPct val="100000"/>
              </a:lnSpc>
              <a:spcBef>
                <a:spcPts val="300"/>
              </a:spcBef>
              <a:spcAft>
                <a:spcPts val="200"/>
              </a:spcAft>
            </a:pPr>
            <a:endParaRPr lang="hu-HU" sz="1400" b="1" dirty="0">
              <a:latin typeface="Montserrat" pitchFamily="2" charset="77"/>
            </a:endParaRPr>
          </a:p>
          <a:p>
            <a:pPr defTabSz="914377">
              <a:lnSpc>
                <a:spcPct val="100000"/>
              </a:lnSpc>
              <a:spcBef>
                <a:spcPts val="300"/>
              </a:spcBef>
              <a:spcAft>
                <a:spcPts val="200"/>
              </a:spcAft>
            </a:pPr>
            <a:r>
              <a:rPr lang="hu-HU" sz="1400" b="1" dirty="0" err="1">
                <a:latin typeface="Montserrat" pitchFamily="2" charset="77"/>
              </a:rPr>
              <a:t>Clean</a:t>
            </a:r>
            <a:r>
              <a:rPr lang="hu-HU" sz="1400" b="1" dirty="0">
                <a:latin typeface="Montserrat" pitchFamily="2" charset="77"/>
              </a:rPr>
              <a:t> </a:t>
            </a:r>
            <a:r>
              <a:rPr lang="hu-HU" sz="1400" b="1" dirty="0" err="1">
                <a:latin typeface="Montserrat" pitchFamily="2" charset="77"/>
              </a:rPr>
              <a:t>Code</a:t>
            </a:r>
            <a:r>
              <a:rPr lang="hu-HU" sz="1400" b="1" dirty="0">
                <a:latin typeface="Montserrat" pitchFamily="2" charset="77"/>
              </a:rPr>
              <a:t> kiegészítés</a:t>
            </a:r>
            <a:endParaRPr lang="hu-HU" sz="1250" dirty="0">
              <a:latin typeface="Montserrat" pitchFamily="2" charset="77"/>
            </a:endParaRPr>
          </a:p>
          <a:p>
            <a:pPr marL="685800" lvl="1" indent="-342900" defTabSz="914377">
              <a:lnSpc>
                <a:spcPct val="100000"/>
              </a:lnSpc>
              <a:spcBef>
                <a:spcPts val="300"/>
              </a:spcBef>
              <a:spcAft>
                <a:spcPts val="200"/>
              </a:spcAft>
              <a:buFont typeface="+mj-lt"/>
              <a:buAutoNum type="arabicPeriod"/>
            </a:pPr>
            <a:r>
              <a:rPr lang="hu-HU" sz="1250" dirty="0" err="1">
                <a:latin typeface="Montserrat" pitchFamily="2" charset="77"/>
              </a:rPr>
              <a:t>Write</a:t>
            </a:r>
            <a:r>
              <a:rPr lang="hu-HU" sz="1250" dirty="0">
                <a:latin typeface="Montserrat" pitchFamily="2" charset="77"/>
              </a:rPr>
              <a:t> no </a:t>
            </a:r>
            <a:r>
              <a:rPr lang="hu-HU" sz="1250" dirty="0" err="1">
                <a:latin typeface="Montserrat" pitchFamily="2" charset="77"/>
              </a:rPr>
              <a:t>production</a:t>
            </a:r>
            <a:r>
              <a:rPr lang="hu-HU" sz="1250" dirty="0">
                <a:latin typeface="Montserrat" pitchFamily="2" charset="77"/>
              </a:rPr>
              <a:t> </a:t>
            </a:r>
            <a:r>
              <a:rPr lang="hu-HU" sz="1250" dirty="0" err="1">
                <a:latin typeface="Montserrat" pitchFamily="2" charset="77"/>
              </a:rPr>
              <a:t>code</a:t>
            </a:r>
            <a:r>
              <a:rPr lang="hu-HU" sz="1250" dirty="0">
                <a:latin typeface="Montserrat" pitchFamily="2" charset="77"/>
              </a:rPr>
              <a:t> </a:t>
            </a:r>
            <a:r>
              <a:rPr lang="hu-HU" sz="1250" dirty="0" err="1">
                <a:latin typeface="Montserrat" pitchFamily="2" charset="77"/>
              </a:rPr>
              <a:t>except</a:t>
            </a:r>
            <a:r>
              <a:rPr lang="hu-HU" sz="1250" dirty="0">
                <a:latin typeface="Montserrat" pitchFamily="2" charset="77"/>
              </a:rPr>
              <a:t> </a:t>
            </a:r>
            <a:r>
              <a:rPr lang="hu-HU" sz="1250" dirty="0" err="1">
                <a:latin typeface="Montserrat" pitchFamily="2" charset="77"/>
              </a:rPr>
              <a:t>to</a:t>
            </a:r>
            <a:r>
              <a:rPr lang="hu-HU" sz="1250" dirty="0">
                <a:latin typeface="Montserrat" pitchFamily="2" charset="77"/>
              </a:rPr>
              <a:t> </a:t>
            </a:r>
            <a:r>
              <a:rPr lang="hu-HU" sz="1250" dirty="0" err="1">
                <a:latin typeface="Montserrat" pitchFamily="2" charset="77"/>
              </a:rPr>
              <a:t>pass</a:t>
            </a:r>
            <a:r>
              <a:rPr lang="hu-HU" sz="1250" dirty="0">
                <a:latin typeface="Montserrat" pitchFamily="2" charset="77"/>
              </a:rPr>
              <a:t> a </a:t>
            </a:r>
            <a:r>
              <a:rPr lang="hu-HU" sz="1250" dirty="0" err="1">
                <a:latin typeface="Montserrat" pitchFamily="2" charset="77"/>
              </a:rPr>
              <a:t>failing</a:t>
            </a:r>
            <a:r>
              <a:rPr lang="hu-HU" sz="1250" dirty="0">
                <a:latin typeface="Montserrat" pitchFamily="2" charset="77"/>
              </a:rPr>
              <a:t> test</a:t>
            </a:r>
          </a:p>
          <a:p>
            <a:pPr marL="685800" lvl="1" indent="-342900" defTabSz="914377">
              <a:lnSpc>
                <a:spcPct val="100000"/>
              </a:lnSpc>
              <a:spcBef>
                <a:spcPts val="300"/>
              </a:spcBef>
              <a:spcAft>
                <a:spcPts val="200"/>
              </a:spcAft>
              <a:buFont typeface="+mj-lt"/>
              <a:buAutoNum type="arabicPeriod"/>
            </a:pPr>
            <a:r>
              <a:rPr lang="hu-HU" sz="1250" dirty="0" err="1">
                <a:latin typeface="Montserrat" pitchFamily="2" charset="77"/>
              </a:rPr>
              <a:t>Write</a:t>
            </a:r>
            <a:r>
              <a:rPr lang="hu-HU" sz="1250" dirty="0">
                <a:latin typeface="Montserrat" pitchFamily="2" charset="77"/>
              </a:rPr>
              <a:t> </a:t>
            </a:r>
            <a:r>
              <a:rPr lang="hu-HU" sz="1250" dirty="0" err="1">
                <a:latin typeface="Montserrat" pitchFamily="2" charset="77"/>
              </a:rPr>
              <a:t>only</a:t>
            </a:r>
            <a:r>
              <a:rPr lang="hu-HU" sz="1250" dirty="0">
                <a:latin typeface="Montserrat" pitchFamily="2" charset="77"/>
              </a:rPr>
              <a:t> </a:t>
            </a:r>
            <a:r>
              <a:rPr lang="hu-HU" sz="1250" dirty="0" err="1">
                <a:latin typeface="Montserrat" pitchFamily="2" charset="77"/>
              </a:rPr>
              <a:t>enough</a:t>
            </a:r>
            <a:r>
              <a:rPr lang="hu-HU" sz="1250" dirty="0">
                <a:latin typeface="Montserrat" pitchFamily="2" charset="77"/>
              </a:rPr>
              <a:t> of a test </a:t>
            </a:r>
            <a:r>
              <a:rPr lang="hu-HU" sz="1250" dirty="0" err="1">
                <a:latin typeface="Montserrat" pitchFamily="2" charset="77"/>
              </a:rPr>
              <a:t>to</a:t>
            </a:r>
            <a:r>
              <a:rPr lang="hu-HU" sz="1250" dirty="0">
                <a:latin typeface="Montserrat" pitchFamily="2" charset="77"/>
              </a:rPr>
              <a:t> </a:t>
            </a:r>
            <a:r>
              <a:rPr lang="hu-HU" sz="1250" dirty="0" err="1">
                <a:latin typeface="Montserrat" pitchFamily="2" charset="77"/>
              </a:rPr>
              <a:t>demonstrate</a:t>
            </a:r>
            <a:r>
              <a:rPr lang="hu-HU" sz="1250" dirty="0">
                <a:latin typeface="Montserrat" pitchFamily="2" charset="77"/>
              </a:rPr>
              <a:t> a </a:t>
            </a:r>
            <a:r>
              <a:rPr lang="hu-HU" sz="1250" dirty="0" err="1">
                <a:latin typeface="Montserrat" pitchFamily="2" charset="77"/>
              </a:rPr>
              <a:t>failure</a:t>
            </a:r>
            <a:endParaRPr lang="hu-HU" sz="1250" dirty="0">
              <a:latin typeface="Montserrat" pitchFamily="2" charset="77"/>
            </a:endParaRPr>
          </a:p>
          <a:p>
            <a:pPr marL="685800" lvl="2" indent="0" defTabSz="914377">
              <a:lnSpc>
                <a:spcPct val="100000"/>
              </a:lnSpc>
              <a:spcBef>
                <a:spcPts val="300"/>
              </a:spcBef>
              <a:spcAft>
                <a:spcPts val="200"/>
              </a:spcAft>
              <a:buNone/>
            </a:pPr>
            <a:r>
              <a:rPr lang="hu-HU" sz="1200" b="1" dirty="0">
                <a:latin typeface="Montserrat" pitchFamily="2" charset="77"/>
              </a:rPr>
              <a:t>Határértékek </a:t>
            </a:r>
            <a:r>
              <a:rPr lang="hu-HU" sz="1200" b="1" dirty="0" err="1">
                <a:latin typeface="Montserrat" pitchFamily="2" charset="77"/>
              </a:rPr>
              <a:t>vs</a:t>
            </a:r>
            <a:r>
              <a:rPr lang="hu-HU" sz="1200" b="1" dirty="0">
                <a:latin typeface="Montserrat" pitchFamily="2" charset="77"/>
              </a:rPr>
              <a:t>. Minden eshetőség</a:t>
            </a:r>
          </a:p>
          <a:p>
            <a:pPr marL="685800" lvl="1" indent="-342900" defTabSz="914377">
              <a:lnSpc>
                <a:spcPct val="100000"/>
              </a:lnSpc>
              <a:spcBef>
                <a:spcPts val="300"/>
              </a:spcBef>
              <a:spcAft>
                <a:spcPts val="200"/>
              </a:spcAft>
              <a:buFont typeface="+mj-lt"/>
              <a:buAutoNum type="arabicPeriod"/>
            </a:pPr>
            <a:r>
              <a:rPr lang="hu-HU" sz="1250" dirty="0" err="1">
                <a:latin typeface="Montserrat" pitchFamily="2" charset="77"/>
              </a:rPr>
              <a:t>Write</a:t>
            </a:r>
            <a:r>
              <a:rPr lang="hu-HU" sz="1250" dirty="0">
                <a:latin typeface="Montserrat" pitchFamily="2" charset="77"/>
              </a:rPr>
              <a:t> </a:t>
            </a:r>
            <a:r>
              <a:rPr lang="hu-HU" sz="1250" dirty="0" err="1">
                <a:latin typeface="Montserrat" pitchFamily="2" charset="77"/>
              </a:rPr>
              <a:t>only</a:t>
            </a:r>
            <a:r>
              <a:rPr lang="hu-HU" sz="1250" dirty="0">
                <a:latin typeface="Montserrat" pitchFamily="2" charset="77"/>
              </a:rPr>
              <a:t> </a:t>
            </a:r>
            <a:r>
              <a:rPr lang="hu-HU" sz="1250" dirty="0" err="1">
                <a:latin typeface="Montserrat" pitchFamily="2" charset="77"/>
              </a:rPr>
              <a:t>enough</a:t>
            </a:r>
            <a:r>
              <a:rPr lang="hu-HU" sz="1250" dirty="0">
                <a:latin typeface="Montserrat" pitchFamily="2" charset="77"/>
              </a:rPr>
              <a:t> </a:t>
            </a:r>
            <a:r>
              <a:rPr lang="hu-HU" sz="1250" dirty="0" err="1">
                <a:latin typeface="Montserrat" pitchFamily="2" charset="77"/>
              </a:rPr>
              <a:t>production</a:t>
            </a:r>
            <a:r>
              <a:rPr lang="hu-HU" sz="1250" dirty="0">
                <a:latin typeface="Montserrat" pitchFamily="2" charset="77"/>
              </a:rPr>
              <a:t> </a:t>
            </a:r>
            <a:r>
              <a:rPr lang="hu-HU" sz="1250" dirty="0" err="1">
                <a:latin typeface="Montserrat" pitchFamily="2" charset="77"/>
              </a:rPr>
              <a:t>to</a:t>
            </a:r>
            <a:r>
              <a:rPr lang="hu-HU" sz="1250" dirty="0">
                <a:latin typeface="Montserrat" pitchFamily="2" charset="77"/>
              </a:rPr>
              <a:t> </a:t>
            </a:r>
            <a:r>
              <a:rPr lang="hu-HU" sz="1250" dirty="0" err="1">
                <a:latin typeface="Montserrat" pitchFamily="2" charset="77"/>
              </a:rPr>
              <a:t>pass</a:t>
            </a:r>
            <a:r>
              <a:rPr lang="hu-HU" sz="1250" dirty="0">
                <a:latin typeface="Montserrat" pitchFamily="2" charset="77"/>
              </a:rPr>
              <a:t> </a:t>
            </a:r>
            <a:r>
              <a:rPr lang="hu-HU" sz="1250" dirty="0" err="1">
                <a:latin typeface="Montserrat" pitchFamily="2" charset="77"/>
              </a:rPr>
              <a:t>the</a:t>
            </a:r>
            <a:r>
              <a:rPr lang="hu-HU" sz="1250" dirty="0">
                <a:latin typeface="Montserrat" pitchFamily="2" charset="77"/>
              </a:rPr>
              <a:t> test</a:t>
            </a:r>
          </a:p>
          <a:p>
            <a:pPr marL="342900" lvl="1" indent="0" defTabSz="914377">
              <a:lnSpc>
                <a:spcPct val="100000"/>
              </a:lnSpc>
              <a:spcBef>
                <a:spcPts val="300"/>
              </a:spcBef>
              <a:spcAft>
                <a:spcPts val="200"/>
              </a:spcAft>
              <a:buNone/>
            </a:pPr>
            <a:endParaRPr lang="hu-HU" sz="1250"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Közös alapelv: </a:t>
            </a:r>
            <a:r>
              <a:rPr lang="hu-HU" sz="1400" dirty="0">
                <a:latin typeface="Montserrat" pitchFamily="2" charset="77"/>
              </a:rPr>
              <a:t>Apró szeletekben fejlesszük a metódusokat azután, hogy írtunk hozzájuk egységteszteket.</a:t>
            </a:r>
          </a:p>
          <a:p>
            <a:pPr marL="0" indent="0" defTabSz="914377">
              <a:lnSpc>
                <a:spcPct val="100000"/>
              </a:lnSpc>
              <a:spcBef>
                <a:spcPts val="300"/>
              </a:spcBef>
              <a:spcAft>
                <a:spcPts val="200"/>
              </a:spcAft>
              <a:buNone/>
            </a:pPr>
            <a:r>
              <a:rPr lang="hu-HU" sz="1400" dirty="0">
                <a:latin typeface="Montserrat" pitchFamily="2" charset="77"/>
              </a:rPr>
              <a:t>A tiszta kód egyik alapja a TDD.</a:t>
            </a:r>
          </a:p>
        </p:txBody>
      </p:sp>
      <p:sp>
        <p:nvSpPr>
          <p:cNvPr id="3" name="TextBox 2">
            <a:extLst>
              <a:ext uri="{FF2B5EF4-FFF2-40B4-BE49-F238E27FC236}">
                <a16:creationId xmlns:a16="http://schemas.microsoft.com/office/drawing/2014/main" id="{2A23DA84-14CC-FFFF-4432-AC102FDF7171}"/>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127390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556328-0552-87D3-A025-C7AE9D6E59E9}"/>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saturation sat="28000"/>
                    </a14:imgEffect>
                  </a14:imgLayer>
                </a14:imgProps>
              </a:ext>
            </a:extLst>
          </a:blip>
          <a:stretch>
            <a:fillRect/>
          </a:stretch>
        </p:blipFill>
        <p:spPr>
          <a:xfrm>
            <a:off x="1075216" y="136525"/>
            <a:ext cx="12446320" cy="8265133"/>
          </a:xfrm>
          <a:prstGeom prst="rect">
            <a:avLst/>
          </a:prstGeom>
          <a:scene3d>
            <a:camera prst="isometricOffAxis2Top">
              <a:rot lat="18664799" lon="2041235" rev="19089301"/>
            </a:camera>
            <a:lightRig rig="threePt" dir="t"/>
          </a:scene3d>
          <a:sp3d prstMaterial="matte"/>
        </p:spPr>
      </p:pic>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TDD ÉS CLEAN CODE</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10</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TDD Előnyök</a:t>
            </a:r>
          </a:p>
          <a:p>
            <a:pPr defTabSz="914377">
              <a:lnSpc>
                <a:spcPct val="100000"/>
              </a:lnSpc>
              <a:spcBef>
                <a:spcPts val="300"/>
              </a:spcBef>
              <a:spcAft>
                <a:spcPts val="200"/>
              </a:spcAft>
            </a:pPr>
            <a:r>
              <a:rPr lang="hu-HU" sz="1400" dirty="0">
                <a:latin typeface="Montserrat" pitchFamily="2" charset="77"/>
              </a:rPr>
              <a:t>Mindig lesz egységtesztünk, kizárt, hogy elfelejtsük</a:t>
            </a:r>
          </a:p>
          <a:p>
            <a:pPr defTabSz="914377">
              <a:lnSpc>
                <a:spcPct val="100000"/>
              </a:lnSpc>
              <a:spcBef>
                <a:spcPts val="300"/>
              </a:spcBef>
              <a:spcAft>
                <a:spcPts val="200"/>
              </a:spcAft>
            </a:pPr>
            <a:r>
              <a:rPr lang="hu-HU" sz="1400" dirty="0">
                <a:latin typeface="Montserrat" pitchFamily="2" charset="77"/>
              </a:rPr>
              <a:t>Tesztelő fejjel gondolkozunk a fejlesztő fej helyett</a:t>
            </a:r>
          </a:p>
          <a:p>
            <a:pPr defTabSz="914377">
              <a:lnSpc>
                <a:spcPct val="100000"/>
              </a:lnSpc>
              <a:spcBef>
                <a:spcPts val="300"/>
              </a:spcBef>
              <a:spcAft>
                <a:spcPts val="200"/>
              </a:spcAft>
            </a:pPr>
            <a:r>
              <a:rPr lang="hu-HU" sz="1400" dirty="0">
                <a:latin typeface="Montserrat" pitchFamily="2" charset="77"/>
              </a:rPr>
              <a:t>Gyorsabb és egyszerűbb regressziós tesztek, avagy magabiztosabb hozzáállás a változtatásokhoz</a:t>
            </a:r>
          </a:p>
          <a:p>
            <a:pPr defTabSz="914377">
              <a:lnSpc>
                <a:spcPct val="100000"/>
              </a:lnSpc>
              <a:spcBef>
                <a:spcPts val="300"/>
              </a:spcBef>
              <a:spcAft>
                <a:spcPts val="200"/>
              </a:spcAft>
            </a:pPr>
            <a:r>
              <a:rPr lang="hu-HU" sz="1400" dirty="0">
                <a:latin typeface="Montserrat" pitchFamily="2" charset="77"/>
              </a:rPr>
              <a:t>Széleskörű tesztlefedettség = Bizonyított magabiztosság a kód minőségében</a:t>
            </a:r>
          </a:p>
          <a:p>
            <a:pPr defTabSz="914377">
              <a:lnSpc>
                <a:spcPct val="100000"/>
              </a:lnSpc>
              <a:spcBef>
                <a:spcPts val="300"/>
              </a:spcBef>
              <a:spcAft>
                <a:spcPts val="200"/>
              </a:spcAft>
            </a:pPr>
            <a:r>
              <a:rPr lang="hu-HU" sz="1400" dirty="0">
                <a:latin typeface="Montserrat" pitchFamily="2" charset="77"/>
              </a:rPr>
              <a:t>Részletes tesztek sora = Kevesebb idő kell a hibakereséshez</a:t>
            </a:r>
          </a:p>
          <a:p>
            <a:pPr defTabSz="914377">
              <a:lnSpc>
                <a:spcPct val="100000"/>
              </a:lnSpc>
              <a:spcBef>
                <a:spcPts val="300"/>
              </a:spcBef>
              <a:spcAft>
                <a:spcPts val="200"/>
              </a:spcAft>
            </a:pPr>
            <a:r>
              <a:rPr lang="hu-HU" sz="1400" dirty="0">
                <a:latin typeface="Montserrat" pitchFamily="2" charset="77"/>
              </a:rPr>
              <a:t>Az egységteszt a legjobb dokumentáció egy fejlesztő számára</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Kettős könyvelés</a:t>
            </a:r>
          </a:p>
          <a:p>
            <a:pPr defTabSz="914377">
              <a:lnSpc>
                <a:spcPct val="100000"/>
              </a:lnSpc>
              <a:spcBef>
                <a:spcPts val="300"/>
              </a:spcBef>
              <a:spcAft>
                <a:spcPts val="200"/>
              </a:spcAft>
            </a:pPr>
            <a:r>
              <a:rPr lang="hu-HU" sz="1400" dirty="0">
                <a:latin typeface="Montserrat" pitchFamily="2" charset="77"/>
              </a:rPr>
              <a:t>Ugyanúgy, mint a könyvelésben, a követel és tartozik oldalon is ellenőrizve van a szándékunk és az értékek</a:t>
            </a:r>
          </a:p>
          <a:p>
            <a:pPr defTabSz="914377">
              <a:lnSpc>
                <a:spcPct val="100000"/>
              </a:lnSpc>
              <a:spcBef>
                <a:spcPts val="300"/>
              </a:spcBef>
              <a:spcAft>
                <a:spcPts val="200"/>
              </a:spcAft>
            </a:pPr>
            <a:r>
              <a:rPr lang="hu-HU" sz="1400" dirty="0">
                <a:latin typeface="Montserrat" pitchFamily="2" charset="77"/>
              </a:rPr>
              <a:t>A TDD kettős-könyvelés szempontjából:</a:t>
            </a:r>
          </a:p>
          <a:p>
            <a:pPr marL="685800" lvl="1" indent="-342900" defTabSz="914377">
              <a:lnSpc>
                <a:spcPct val="100000"/>
              </a:lnSpc>
              <a:spcBef>
                <a:spcPts val="300"/>
              </a:spcBef>
              <a:spcAft>
                <a:spcPts val="200"/>
              </a:spcAft>
              <a:buFont typeface="+mj-lt"/>
              <a:buAutoNum type="arabicPeriod"/>
            </a:pPr>
            <a:r>
              <a:rPr lang="hu-HU" sz="1250" dirty="0">
                <a:latin typeface="Montserrat" pitchFamily="2" charset="77"/>
              </a:rPr>
              <a:t>Maga a teszteset megírásakor ellenőrizzük, hogy az teljesítse az adott eset követelményeit</a:t>
            </a:r>
          </a:p>
          <a:p>
            <a:pPr marL="685800" lvl="1" indent="-342900" defTabSz="914377">
              <a:lnSpc>
                <a:spcPct val="100000"/>
              </a:lnSpc>
              <a:spcBef>
                <a:spcPts val="300"/>
              </a:spcBef>
              <a:spcAft>
                <a:spcPts val="200"/>
              </a:spcAft>
              <a:buFont typeface="+mj-lt"/>
              <a:buAutoNum type="arabicPeriod"/>
            </a:pPr>
            <a:r>
              <a:rPr lang="hu-HU" sz="1250" dirty="0">
                <a:latin typeface="Montserrat" pitchFamily="2" charset="77"/>
              </a:rPr>
              <a:t>A metódus megírásakor a teszt esetre kódolunk, annak helyességét a teszttel </a:t>
            </a:r>
            <a:r>
              <a:rPr lang="hu-HU" sz="1250" dirty="0" err="1">
                <a:latin typeface="Montserrat" pitchFamily="2" charset="77"/>
              </a:rPr>
              <a:t>újraellenőrizzük</a:t>
            </a: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marL="342900" lvl="1" indent="0" defTabSz="914377">
              <a:lnSpc>
                <a:spcPct val="100000"/>
              </a:lnSpc>
              <a:spcBef>
                <a:spcPts val="300"/>
              </a:spcBef>
              <a:spcAft>
                <a:spcPts val="200"/>
              </a:spcAft>
              <a:buNone/>
            </a:pPr>
            <a:r>
              <a:rPr lang="hu-HU" sz="1250" b="1" dirty="0">
                <a:latin typeface="Montserrat" pitchFamily="2" charset="77"/>
              </a:rPr>
              <a:t>Avagy: </a:t>
            </a:r>
            <a:r>
              <a:rPr lang="hu-HU" sz="1250" dirty="0">
                <a:latin typeface="Montserrat" pitchFamily="2" charset="77"/>
              </a:rPr>
              <a:t>Minden esetet lefedünk 1: Teszttel és 2: Kóddal is</a:t>
            </a:r>
            <a:endParaRPr lang="hu-HU" sz="140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C6851BAE-5E9B-BCB7-4A96-A98B792DA883}"/>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194457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TDD MÓDSZEREK</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11</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Piros – Zöld – Piros</a:t>
            </a:r>
          </a:p>
          <a:p>
            <a:pPr defTabSz="914377">
              <a:lnSpc>
                <a:spcPct val="100000"/>
              </a:lnSpc>
              <a:spcBef>
                <a:spcPts val="300"/>
              </a:spcBef>
              <a:spcAft>
                <a:spcPts val="200"/>
              </a:spcAft>
            </a:pPr>
            <a:r>
              <a:rPr lang="hu-HU" sz="1400" b="1" dirty="0">
                <a:solidFill>
                  <a:srgbClr val="FF0000"/>
                </a:solidFill>
                <a:latin typeface="Montserrat" pitchFamily="2" charset="77"/>
              </a:rPr>
              <a:t>Piros</a:t>
            </a:r>
            <a:r>
              <a:rPr lang="hu-HU" sz="1400" dirty="0">
                <a:latin typeface="Montserrat" pitchFamily="2" charset="77"/>
              </a:rPr>
              <a:t> – A sikertelen egységteszt egy adott esetre</a:t>
            </a:r>
          </a:p>
          <a:p>
            <a:pPr defTabSz="914377">
              <a:lnSpc>
                <a:spcPct val="100000"/>
              </a:lnSpc>
              <a:spcBef>
                <a:spcPts val="300"/>
              </a:spcBef>
              <a:spcAft>
                <a:spcPts val="200"/>
              </a:spcAft>
            </a:pPr>
            <a:r>
              <a:rPr lang="hu-HU" sz="1400" b="1" dirty="0">
                <a:solidFill>
                  <a:srgbClr val="00B050"/>
                </a:solidFill>
                <a:latin typeface="Montserrat" pitchFamily="2" charset="77"/>
              </a:rPr>
              <a:t>Zöld</a:t>
            </a:r>
            <a:r>
              <a:rPr lang="hu-HU" sz="1400" dirty="0">
                <a:latin typeface="Montserrat" pitchFamily="2" charset="77"/>
              </a:rPr>
              <a:t> – Metódusban teljesített egységteszt</a:t>
            </a:r>
          </a:p>
          <a:p>
            <a:pPr defTabSz="914377">
              <a:lnSpc>
                <a:spcPct val="100000"/>
              </a:lnSpc>
              <a:spcBef>
                <a:spcPts val="300"/>
              </a:spcBef>
              <a:spcAft>
                <a:spcPts val="200"/>
              </a:spcAft>
            </a:pPr>
            <a:r>
              <a:rPr lang="hu-HU" sz="1400" b="1" dirty="0">
                <a:solidFill>
                  <a:srgbClr val="FF0000"/>
                </a:solidFill>
                <a:latin typeface="Montserrat" pitchFamily="2" charset="77"/>
              </a:rPr>
              <a:t>Piros</a:t>
            </a:r>
            <a:r>
              <a:rPr lang="hu-HU" sz="1400" dirty="0">
                <a:latin typeface="Montserrat" pitchFamily="2" charset="77"/>
              </a:rPr>
              <a:t> – Újabb egységteszt más esetre</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Piros – Zöld – Kék – Piros</a:t>
            </a:r>
            <a:r>
              <a:rPr lang="hu-HU" sz="1400" dirty="0">
                <a:latin typeface="Montserrat" pitchFamily="2" charset="77"/>
              </a:rPr>
              <a:t> </a:t>
            </a:r>
          </a:p>
          <a:p>
            <a:pPr defTabSz="914377">
              <a:lnSpc>
                <a:spcPct val="100000"/>
              </a:lnSpc>
              <a:spcBef>
                <a:spcPts val="300"/>
              </a:spcBef>
              <a:spcAft>
                <a:spcPts val="200"/>
              </a:spcAft>
            </a:pPr>
            <a:r>
              <a:rPr lang="hu-HU" sz="1400" b="1" dirty="0">
                <a:solidFill>
                  <a:srgbClr val="00B0F0"/>
                </a:solidFill>
                <a:latin typeface="Montserrat" pitchFamily="2" charset="77"/>
              </a:rPr>
              <a:t>Kék</a:t>
            </a:r>
            <a:r>
              <a:rPr lang="hu-HU" sz="1400" dirty="0">
                <a:latin typeface="Montserrat" pitchFamily="2" charset="77"/>
              </a:rPr>
              <a:t> – Beérkezik a </a:t>
            </a:r>
            <a:r>
              <a:rPr lang="hu-HU" sz="1400" dirty="0" err="1">
                <a:latin typeface="Montserrat" pitchFamily="2" charset="77"/>
              </a:rPr>
              <a:t>refaktorálás</a:t>
            </a: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24304566-E8E3-6C0E-4F18-FF4BFD3C027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030282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TDD MÓDSZEREK</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12</a:t>
            </a:fld>
            <a:endParaRPr lang="en-GB" b="1" dirty="0">
              <a:latin typeface="Montserrat" pitchFamily="2" charset="77"/>
            </a:endParaRPr>
          </a:p>
        </p:txBody>
      </p:sp>
      <p:sp>
        <p:nvSpPr>
          <p:cNvPr id="20" name="Rounded Rectangle 19">
            <a:extLst>
              <a:ext uri="{FF2B5EF4-FFF2-40B4-BE49-F238E27FC236}">
                <a16:creationId xmlns:a16="http://schemas.microsoft.com/office/drawing/2014/main" id="{0075B81A-4F70-09D8-A15D-1B2777C976ED}"/>
              </a:ext>
            </a:extLst>
          </p:cNvPr>
          <p:cNvSpPr/>
          <p:nvPr/>
        </p:nvSpPr>
        <p:spPr>
          <a:xfrm>
            <a:off x="876176" y="1770543"/>
            <a:ext cx="3251196" cy="4381500"/>
          </a:xfrm>
          <a:prstGeom prst="roundRect">
            <a:avLst>
              <a:gd name="adj" fmla="val 1332"/>
            </a:avLst>
          </a:prstGeom>
          <a:gradFill>
            <a:gsLst>
              <a:gs pos="39000">
                <a:srgbClr val="C00000"/>
              </a:gs>
              <a:gs pos="100000">
                <a:srgbClr val="06162F"/>
              </a:gs>
            </a:gsLst>
            <a:lin ang="5400000" scaled="1"/>
          </a:gra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ounded Rectangle 20">
            <a:extLst>
              <a:ext uri="{FF2B5EF4-FFF2-40B4-BE49-F238E27FC236}">
                <a16:creationId xmlns:a16="http://schemas.microsoft.com/office/drawing/2014/main" id="{36FD6F4A-B500-4295-ABA8-6EABCBD8C60B}"/>
              </a:ext>
            </a:extLst>
          </p:cNvPr>
          <p:cNvSpPr/>
          <p:nvPr/>
        </p:nvSpPr>
        <p:spPr>
          <a:xfrm>
            <a:off x="4470402" y="1770543"/>
            <a:ext cx="3251196" cy="4381500"/>
          </a:xfrm>
          <a:prstGeom prst="roundRect">
            <a:avLst>
              <a:gd name="adj" fmla="val 1332"/>
            </a:avLst>
          </a:prstGeom>
          <a:gradFill>
            <a:gsLst>
              <a:gs pos="39000">
                <a:schemeClr val="accent6">
                  <a:lumMod val="75000"/>
                </a:schemeClr>
              </a:gs>
              <a:gs pos="100000">
                <a:srgbClr val="06162F"/>
              </a:gs>
            </a:gsLst>
            <a:lin ang="5400000" scaled="1"/>
          </a:gra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2B2ADD01-D9CA-26FB-BBB5-A0B869D99FC7}"/>
              </a:ext>
            </a:extLst>
          </p:cNvPr>
          <p:cNvSpPr txBox="1"/>
          <p:nvPr/>
        </p:nvSpPr>
        <p:spPr>
          <a:xfrm>
            <a:off x="876176" y="1879756"/>
            <a:ext cx="3251196" cy="369332"/>
          </a:xfrm>
          <a:prstGeom prst="rect">
            <a:avLst/>
          </a:prstGeom>
          <a:noFill/>
        </p:spPr>
        <p:txBody>
          <a:bodyPr wrap="square" rtlCol="0">
            <a:spAutoFit/>
          </a:bodyPr>
          <a:lstStyle/>
          <a:p>
            <a:pPr algn="ctr"/>
            <a:r>
              <a:rPr lang="en-GB" b="1" dirty="0">
                <a:solidFill>
                  <a:schemeClr val="bg1"/>
                </a:solidFill>
                <a:latin typeface="Montserrat ExtraBold" pitchFamily="2" charset="77"/>
              </a:rPr>
              <a:t>PIROS</a:t>
            </a:r>
          </a:p>
        </p:txBody>
      </p:sp>
      <p:sp>
        <p:nvSpPr>
          <p:cNvPr id="23" name="TextBox 22">
            <a:extLst>
              <a:ext uri="{FF2B5EF4-FFF2-40B4-BE49-F238E27FC236}">
                <a16:creationId xmlns:a16="http://schemas.microsoft.com/office/drawing/2014/main" id="{CC2E5965-D3AD-7121-032F-CB17944E01D7}"/>
              </a:ext>
            </a:extLst>
          </p:cNvPr>
          <p:cNvSpPr txBox="1"/>
          <p:nvPr/>
        </p:nvSpPr>
        <p:spPr>
          <a:xfrm>
            <a:off x="4470402" y="1879756"/>
            <a:ext cx="3251196" cy="369332"/>
          </a:xfrm>
          <a:prstGeom prst="rect">
            <a:avLst/>
          </a:prstGeom>
          <a:noFill/>
        </p:spPr>
        <p:txBody>
          <a:bodyPr wrap="square" rtlCol="0">
            <a:spAutoFit/>
          </a:bodyPr>
          <a:lstStyle/>
          <a:p>
            <a:pPr algn="ctr"/>
            <a:r>
              <a:rPr lang="en-GB" b="1" dirty="0">
                <a:solidFill>
                  <a:schemeClr val="bg1"/>
                </a:solidFill>
                <a:latin typeface="Montserrat ExtraBold" pitchFamily="2" charset="77"/>
              </a:rPr>
              <a:t>ZÖLD</a:t>
            </a:r>
          </a:p>
        </p:txBody>
      </p:sp>
      <p:cxnSp>
        <p:nvCxnSpPr>
          <p:cNvPr id="24" name="Straight Connector 23">
            <a:extLst>
              <a:ext uri="{FF2B5EF4-FFF2-40B4-BE49-F238E27FC236}">
                <a16:creationId xmlns:a16="http://schemas.microsoft.com/office/drawing/2014/main" id="{BEF82B74-2D17-1A76-8179-8DF6499C84DC}"/>
              </a:ext>
            </a:extLst>
          </p:cNvPr>
          <p:cNvCxnSpPr/>
          <p:nvPr/>
        </p:nvCxnSpPr>
        <p:spPr>
          <a:xfrm>
            <a:off x="1187981" y="2248962"/>
            <a:ext cx="262758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8A6E06A-447D-D841-93F0-20D63B133A08}"/>
              </a:ext>
            </a:extLst>
          </p:cNvPr>
          <p:cNvCxnSpPr/>
          <p:nvPr/>
        </p:nvCxnSpPr>
        <p:spPr>
          <a:xfrm>
            <a:off x="4782203" y="2248962"/>
            <a:ext cx="262758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Tartalom helye 3">
            <a:extLst>
              <a:ext uri="{FF2B5EF4-FFF2-40B4-BE49-F238E27FC236}">
                <a16:creationId xmlns:a16="http://schemas.microsoft.com/office/drawing/2014/main" id="{D38E8B99-35F4-0AB8-0830-E344F371EA10}"/>
              </a:ext>
            </a:extLst>
          </p:cNvPr>
          <p:cNvSpPr txBox="1">
            <a:spLocks/>
          </p:cNvSpPr>
          <p:nvPr/>
        </p:nvSpPr>
        <p:spPr>
          <a:xfrm>
            <a:off x="988285" y="2453269"/>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Teszteset megírása</a:t>
            </a:r>
          </a:p>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A követelményspecifikációk alapján</a:t>
            </a:r>
          </a:p>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A tesztek szerződésként írják elő, hogy a megvalósításunk minek kell eleget tegyen</a:t>
            </a:r>
          </a:p>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A tesztek kezdetben mindig elbuknak, mert még nincs azokat kielégítő kódunk.</a:t>
            </a:r>
            <a:endParaRPr lang="hu-HU" sz="1100" dirty="0">
              <a:solidFill>
                <a:schemeClr val="bg1"/>
              </a:solidFill>
              <a:latin typeface="Montserrat" pitchFamily="2" charset="77"/>
            </a:endParaRPr>
          </a:p>
        </p:txBody>
      </p:sp>
      <p:sp>
        <p:nvSpPr>
          <p:cNvPr id="28" name="Tartalom helye 3">
            <a:extLst>
              <a:ext uri="{FF2B5EF4-FFF2-40B4-BE49-F238E27FC236}">
                <a16:creationId xmlns:a16="http://schemas.microsoft.com/office/drawing/2014/main" id="{D5D30216-C5EC-96F3-1F64-FB121D7C5F9E}"/>
              </a:ext>
            </a:extLst>
          </p:cNvPr>
          <p:cNvSpPr txBox="1">
            <a:spLocks/>
          </p:cNvSpPr>
          <p:nvPr/>
        </p:nvSpPr>
        <p:spPr>
          <a:xfrm>
            <a:off x="4582823" y="2453268"/>
            <a:ext cx="3026979" cy="3373111"/>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A PROD kódot megírjuk</a:t>
            </a:r>
          </a:p>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Úgy, hogy az a tesztek követelményeit teljesítse</a:t>
            </a:r>
          </a:p>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Így már sikeresen átmennek a teszten</a:t>
            </a:r>
          </a:p>
        </p:txBody>
      </p:sp>
      <p:sp>
        <p:nvSpPr>
          <p:cNvPr id="29" name="Rounded Rectangle 28">
            <a:extLst>
              <a:ext uri="{FF2B5EF4-FFF2-40B4-BE49-F238E27FC236}">
                <a16:creationId xmlns:a16="http://schemas.microsoft.com/office/drawing/2014/main" id="{A209FCBA-671B-D93C-5847-2BBD99ADA61C}"/>
              </a:ext>
            </a:extLst>
          </p:cNvPr>
          <p:cNvSpPr/>
          <p:nvPr/>
        </p:nvSpPr>
        <p:spPr>
          <a:xfrm>
            <a:off x="7952519" y="1770417"/>
            <a:ext cx="3251196" cy="4381500"/>
          </a:xfrm>
          <a:prstGeom prst="roundRect">
            <a:avLst>
              <a:gd name="adj" fmla="val 1332"/>
            </a:avLst>
          </a:prstGeom>
          <a:gradFill>
            <a:gsLst>
              <a:gs pos="39000">
                <a:srgbClr val="003366"/>
              </a:gs>
              <a:gs pos="100000">
                <a:srgbClr val="06162F"/>
              </a:gs>
            </a:gsLst>
            <a:lin ang="5400000" scaled="1"/>
          </a:gra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E68CE651-0A95-875F-2527-865FD228585C}"/>
              </a:ext>
            </a:extLst>
          </p:cNvPr>
          <p:cNvSpPr txBox="1"/>
          <p:nvPr/>
        </p:nvSpPr>
        <p:spPr>
          <a:xfrm>
            <a:off x="7952519" y="1879630"/>
            <a:ext cx="3251196" cy="369332"/>
          </a:xfrm>
          <a:prstGeom prst="rect">
            <a:avLst/>
          </a:prstGeom>
          <a:noFill/>
        </p:spPr>
        <p:txBody>
          <a:bodyPr wrap="square" rtlCol="0">
            <a:spAutoFit/>
          </a:bodyPr>
          <a:lstStyle/>
          <a:p>
            <a:pPr algn="ctr"/>
            <a:r>
              <a:rPr lang="en-GB" b="1" dirty="0">
                <a:solidFill>
                  <a:schemeClr val="bg1"/>
                </a:solidFill>
                <a:latin typeface="Montserrat ExtraBold" pitchFamily="2" charset="77"/>
              </a:rPr>
              <a:t>KÉK</a:t>
            </a:r>
          </a:p>
        </p:txBody>
      </p:sp>
      <p:cxnSp>
        <p:nvCxnSpPr>
          <p:cNvPr id="31" name="Straight Connector 30">
            <a:extLst>
              <a:ext uri="{FF2B5EF4-FFF2-40B4-BE49-F238E27FC236}">
                <a16:creationId xmlns:a16="http://schemas.microsoft.com/office/drawing/2014/main" id="{44A443F6-6FA6-B8B4-DB99-64554C7D8D12}"/>
              </a:ext>
            </a:extLst>
          </p:cNvPr>
          <p:cNvCxnSpPr/>
          <p:nvPr/>
        </p:nvCxnSpPr>
        <p:spPr>
          <a:xfrm>
            <a:off x="8264320" y="2248836"/>
            <a:ext cx="262758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2" name="Tartalom helye 3">
            <a:extLst>
              <a:ext uri="{FF2B5EF4-FFF2-40B4-BE49-F238E27FC236}">
                <a16:creationId xmlns:a16="http://schemas.microsoft.com/office/drawing/2014/main" id="{319EEBBE-595C-59E7-D5A1-E180D436D0DB}"/>
              </a:ext>
            </a:extLst>
          </p:cNvPr>
          <p:cNvSpPr txBox="1">
            <a:spLocks/>
          </p:cNvSpPr>
          <p:nvPr/>
        </p:nvSpPr>
        <p:spPr>
          <a:xfrm>
            <a:off x="8064940" y="2453142"/>
            <a:ext cx="3026979" cy="3373111"/>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A PROD kódot </a:t>
            </a:r>
            <a:r>
              <a:rPr lang="hu-HU" sz="1400" dirty="0" err="1">
                <a:solidFill>
                  <a:schemeClr val="bg1"/>
                </a:solidFill>
                <a:latin typeface="Montserrat" pitchFamily="2" charset="77"/>
              </a:rPr>
              <a:t>refaktoráljuk</a:t>
            </a:r>
            <a:endParaRPr lang="hu-HU" sz="1400" dirty="0">
              <a:solidFill>
                <a:schemeClr val="bg1"/>
              </a:solidFill>
              <a:latin typeface="Montserrat" pitchFamily="2" charset="77"/>
            </a:endParaRPr>
          </a:p>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Szépítjük, tisztítjuk, komplexitást csökkentünk</a:t>
            </a:r>
          </a:p>
          <a:p>
            <a:pPr marL="134934" indent="-134934" defTabSz="914377">
              <a:lnSpc>
                <a:spcPct val="100000"/>
              </a:lnSpc>
              <a:spcBef>
                <a:spcPts val="300"/>
              </a:spcBef>
              <a:spcAft>
                <a:spcPts val="200"/>
              </a:spcAft>
              <a:buClr>
                <a:schemeClr val="bg1"/>
              </a:buClr>
            </a:pPr>
            <a:r>
              <a:rPr lang="hu-HU" sz="1400" dirty="0">
                <a:solidFill>
                  <a:schemeClr val="bg1"/>
                </a:solidFill>
                <a:latin typeface="Montserrat" pitchFamily="2" charset="77"/>
              </a:rPr>
              <a:t>A tesztjeinket újra le lehet futtatni, hogy biztosak lehessünk róla, a </a:t>
            </a:r>
            <a:r>
              <a:rPr lang="hu-HU" sz="1400" dirty="0" err="1">
                <a:solidFill>
                  <a:schemeClr val="bg1"/>
                </a:solidFill>
                <a:latin typeface="Montserrat" pitchFamily="2" charset="77"/>
              </a:rPr>
              <a:t>refaktorálás</a:t>
            </a:r>
            <a:r>
              <a:rPr lang="hu-HU" sz="1400" dirty="0">
                <a:solidFill>
                  <a:schemeClr val="bg1"/>
                </a:solidFill>
                <a:latin typeface="Montserrat" pitchFamily="2" charset="77"/>
              </a:rPr>
              <a:t> nem okozott funkcióvesztést.</a:t>
            </a:r>
          </a:p>
          <a:p>
            <a:pPr marL="134934" indent="-134934" defTabSz="914377">
              <a:lnSpc>
                <a:spcPct val="100000"/>
              </a:lnSpc>
              <a:spcBef>
                <a:spcPts val="300"/>
              </a:spcBef>
              <a:spcAft>
                <a:spcPts val="200"/>
              </a:spcAft>
              <a:buClr>
                <a:schemeClr val="bg1"/>
              </a:buClr>
            </a:pPr>
            <a:endParaRPr lang="hu-HU" sz="1400" dirty="0">
              <a:solidFill>
                <a:schemeClr val="bg1"/>
              </a:solidFill>
              <a:latin typeface="Montserrat" pitchFamily="2" charset="77"/>
            </a:endParaRPr>
          </a:p>
        </p:txBody>
      </p:sp>
      <p:sp>
        <p:nvSpPr>
          <p:cNvPr id="3" name="TextBox 2">
            <a:extLst>
              <a:ext uri="{FF2B5EF4-FFF2-40B4-BE49-F238E27FC236}">
                <a16:creationId xmlns:a16="http://schemas.microsoft.com/office/drawing/2014/main" id="{6E3247F0-242C-13F3-AB2C-4B7AD792E2FB}"/>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8440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FAE9A-FCC2-4DA9-84EB-11B5093C65A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0000"/>
                    </a14:imgEffect>
                    <a14:imgEffect>
                      <a14:saturation sat="0"/>
                    </a14:imgEffect>
                  </a14:imgLayer>
                </a14:imgProps>
              </a:ext>
            </a:extLst>
          </a:blip>
          <a:srcRect t="19940" b="19940"/>
          <a:stretch/>
        </p:blipFill>
        <p:spPr>
          <a:xfrm>
            <a:off x="0" y="720000"/>
            <a:ext cx="12192000" cy="5497434"/>
          </a:xfrm>
          <a:prstGeom prst="rect">
            <a:avLst/>
          </a:prstGeom>
        </p:spPr>
      </p:pic>
      <p:sp>
        <p:nvSpPr>
          <p:cNvPr id="8" name="Rectangle 7">
            <a:extLst>
              <a:ext uri="{FF2B5EF4-FFF2-40B4-BE49-F238E27FC236}">
                <a16:creationId xmlns:a16="http://schemas.microsoft.com/office/drawing/2014/main" id="{C8676FE8-B411-B350-7990-0B93551BFB48}"/>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0" y="1848952"/>
            <a:ext cx="12191999"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NAPLÓZÁS</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530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530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NAPLÓZÁS</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45058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5058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TECHNIKÁK</a:t>
            </a:r>
          </a:p>
        </p:txBody>
      </p:sp>
      <p:sp>
        <p:nvSpPr>
          <p:cNvPr id="10" name="Slide Number Placeholder 21">
            <a:extLst>
              <a:ext uri="{FF2B5EF4-FFF2-40B4-BE49-F238E27FC236}">
                <a16:creationId xmlns:a16="http://schemas.microsoft.com/office/drawing/2014/main" id="{79497280-1391-6B5D-B997-4AAF1E9AE585}"/>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13</a:t>
            </a:fld>
            <a:endParaRPr lang="en-GB" b="1" dirty="0">
              <a:latin typeface="Montserrat" pitchFamily="2" charset="77"/>
            </a:endParaRPr>
          </a:p>
        </p:txBody>
      </p:sp>
      <p:sp>
        <p:nvSpPr>
          <p:cNvPr id="2" name="Rounded Rectangle 1">
            <a:extLst>
              <a:ext uri="{FF2B5EF4-FFF2-40B4-BE49-F238E27FC236}">
                <a16:creationId xmlns:a16="http://schemas.microsoft.com/office/drawing/2014/main" id="{75B7DB1B-464F-2841-C399-6F15A5DDAC8D}"/>
              </a:ext>
            </a:extLst>
          </p:cNvPr>
          <p:cNvSpPr/>
          <p:nvPr/>
        </p:nvSpPr>
        <p:spPr>
          <a:xfrm>
            <a:off x="78586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354177A2-EE89-80D5-3929-60B6B857A3AF}"/>
              </a:ext>
            </a:extLst>
          </p:cNvPr>
          <p:cNvSpPr txBox="1"/>
          <p:nvPr/>
        </p:nvSpPr>
        <p:spPr>
          <a:xfrm>
            <a:off x="78586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FELHASZNÁLÁS</a:t>
            </a:r>
          </a:p>
        </p:txBody>
      </p:sp>
      <p:sp>
        <p:nvSpPr>
          <p:cNvPr id="5" name="TextBox 4">
            <a:extLst>
              <a:ext uri="{FF2B5EF4-FFF2-40B4-BE49-F238E27FC236}">
                <a16:creationId xmlns:a16="http://schemas.microsoft.com/office/drawing/2014/main" id="{2C4CE3E3-437D-CDAD-4DA0-0B180B41B854}"/>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47474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39A720-DDAF-D37D-1F08-5D1F2A294C1D}"/>
              </a:ext>
            </a:extLst>
          </p:cNvPr>
          <p:cNvSpPr/>
          <p:nvPr/>
        </p:nvSpPr>
        <p:spPr>
          <a:xfrm>
            <a:off x="8686804" y="714212"/>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B251AA15-0826-8B74-82D0-1C23C810B052}"/>
              </a:ext>
            </a:extLst>
          </p:cNvPr>
          <p:cNvPicPr>
            <a:picLocks noChangeAspect="1" noChangeArrowheads="1"/>
          </p:cNvPicPr>
          <p:nvPr/>
        </p:nvPicPr>
        <p:blipFill rotWithShape="1">
          <a:blip r:embed="rId3"/>
          <a:srcRect l="11193" t="3314" r="12013" b="2434"/>
          <a:stretch/>
        </p:blipFill>
        <p:spPr bwMode="auto">
          <a:xfrm>
            <a:off x="9394521" y="1013132"/>
            <a:ext cx="2204580" cy="483173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NAPLÓZÁS</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Az információ ereje</a:t>
            </a:r>
          </a:p>
          <a:p>
            <a:pPr defTabSz="914377">
              <a:lnSpc>
                <a:spcPct val="100000"/>
              </a:lnSpc>
              <a:spcBef>
                <a:spcPts val="300"/>
              </a:spcBef>
              <a:spcAft>
                <a:spcPts val="200"/>
              </a:spcAft>
            </a:pPr>
            <a:r>
              <a:rPr lang="hu-HU" sz="1400" dirty="0">
                <a:latin typeface="Montserrat" pitchFamily="2" charset="77"/>
              </a:rPr>
              <a:t>Egy kis történelemlecke – </a:t>
            </a:r>
            <a:r>
              <a:rPr lang="hu-HU" sz="1400" dirty="0" err="1">
                <a:latin typeface="Montserrat" pitchFamily="2" charset="77"/>
              </a:rPr>
              <a:t>Ea-nasir</a:t>
            </a:r>
            <a:r>
              <a:rPr lang="hu-HU" sz="1400" dirty="0">
                <a:latin typeface="Montserrat" pitchFamily="2" charset="77"/>
              </a:rPr>
              <a:t> és a rossz minőségű réz</a:t>
            </a:r>
          </a:p>
          <a:p>
            <a:pPr defTabSz="914377">
              <a:lnSpc>
                <a:spcPct val="100000"/>
              </a:lnSpc>
              <a:spcBef>
                <a:spcPts val="300"/>
              </a:spcBef>
              <a:spcAft>
                <a:spcPts val="200"/>
              </a:spcAft>
            </a:pPr>
            <a:r>
              <a:rPr lang="hu-HU" sz="1400" b="1" dirty="0">
                <a:latin typeface="Montserrat" pitchFamily="2" charset="77"/>
              </a:rPr>
              <a:t>A naplózás lényege:</a:t>
            </a:r>
            <a:r>
              <a:rPr lang="hu-HU" sz="1400" dirty="0">
                <a:latin typeface="Montserrat" pitchFamily="2" charset="77"/>
              </a:rPr>
              <a:t> Nyomot hagyunk a történésekről, eseményekről</a:t>
            </a:r>
            <a:endParaRPr lang="hu-HU" sz="1400" b="1" dirty="0">
              <a:latin typeface="Montserrat" pitchFamily="2" charset="77"/>
            </a:endParaRPr>
          </a:p>
          <a:p>
            <a:pPr defTabSz="914377">
              <a:lnSpc>
                <a:spcPct val="100000"/>
              </a:lnSpc>
              <a:spcBef>
                <a:spcPts val="300"/>
              </a:spcBef>
              <a:spcAft>
                <a:spcPts val="200"/>
              </a:spcAft>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Programozási Technológiák</a:t>
            </a:r>
          </a:p>
          <a:p>
            <a:pPr defTabSz="914377">
              <a:lnSpc>
                <a:spcPct val="100000"/>
              </a:lnSpc>
              <a:spcBef>
                <a:spcPts val="300"/>
              </a:spcBef>
              <a:spcAft>
                <a:spcPts val="200"/>
              </a:spcAft>
            </a:pPr>
            <a:r>
              <a:rPr lang="hu-HU" sz="1400" dirty="0">
                <a:latin typeface="Montserrat" pitchFamily="2" charset="77"/>
              </a:rPr>
              <a:t>A programjaink futása közben készítünk </a:t>
            </a:r>
            <a:r>
              <a:rPr lang="hu-HU" sz="1400" dirty="0" err="1">
                <a:latin typeface="Montserrat" pitchFamily="2" charset="77"/>
              </a:rPr>
              <a:t>naplóadatokat</a:t>
            </a:r>
            <a:r>
              <a:rPr lang="hu-HU" sz="1400" dirty="0">
                <a:latin typeface="Montserrat" pitchFamily="2" charset="77"/>
              </a:rPr>
              <a:t> a fontosabb eseményekről</a:t>
            </a:r>
          </a:p>
          <a:p>
            <a:pPr defTabSz="914377">
              <a:lnSpc>
                <a:spcPct val="100000"/>
              </a:lnSpc>
              <a:spcBef>
                <a:spcPts val="300"/>
              </a:spcBef>
              <a:spcAft>
                <a:spcPts val="200"/>
              </a:spcAft>
            </a:pPr>
            <a:r>
              <a:rPr lang="hu-HU" sz="1400" dirty="0">
                <a:latin typeface="Montserrat" pitchFamily="2" charset="77"/>
              </a:rPr>
              <a:t>Általában a metódus elején és végén</a:t>
            </a:r>
          </a:p>
          <a:p>
            <a:pPr defTabSz="914377">
              <a:lnSpc>
                <a:spcPct val="100000"/>
              </a:lnSpc>
              <a:spcBef>
                <a:spcPts val="300"/>
              </a:spcBef>
              <a:spcAft>
                <a:spcPts val="200"/>
              </a:spcAft>
            </a:pPr>
            <a:r>
              <a:rPr lang="hu-HU" sz="1400" dirty="0">
                <a:latin typeface="Montserrat" pitchFamily="2" charset="77"/>
              </a:rPr>
              <a:t>Akár értékadást, vagy más folyamatlépéseket is körbevehetünk naplózással</a:t>
            </a:r>
          </a:p>
          <a:p>
            <a:pPr defTabSz="914377">
              <a:lnSpc>
                <a:spcPct val="100000"/>
              </a:lnSpc>
              <a:spcBef>
                <a:spcPts val="300"/>
              </a:spcBef>
              <a:spcAft>
                <a:spcPts val="200"/>
              </a:spcAft>
            </a:pPr>
            <a:r>
              <a:rPr lang="hu-HU" sz="1400" dirty="0">
                <a:latin typeface="Montserrat" pitchFamily="2" charset="77"/>
              </a:rPr>
              <a:t>Naplózási szinteket alkalmazunk</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Naplózás és CIA </a:t>
            </a:r>
            <a:r>
              <a:rPr lang="hu-HU" sz="1400" b="1" dirty="0" err="1">
                <a:latin typeface="Montserrat" pitchFamily="2" charset="77"/>
              </a:rPr>
              <a:t>triád</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A naplóadatok fontos adatvagyonnak számítanak</a:t>
            </a:r>
          </a:p>
          <a:p>
            <a:pPr defTabSz="914377">
              <a:lnSpc>
                <a:spcPct val="100000"/>
              </a:lnSpc>
              <a:spcBef>
                <a:spcPts val="300"/>
              </a:spcBef>
              <a:spcAft>
                <a:spcPts val="200"/>
              </a:spcAft>
            </a:pPr>
            <a:r>
              <a:rPr lang="hu-HU" sz="1400" dirty="0">
                <a:latin typeface="Montserrat" pitchFamily="2" charset="77"/>
              </a:rPr>
              <a:t>C – Biztonságos naplóadatkezelés/tárolás</a:t>
            </a:r>
          </a:p>
          <a:p>
            <a:pPr defTabSz="914377">
              <a:lnSpc>
                <a:spcPct val="100000"/>
              </a:lnSpc>
              <a:spcBef>
                <a:spcPts val="300"/>
              </a:spcBef>
              <a:spcAft>
                <a:spcPts val="200"/>
              </a:spcAft>
            </a:pPr>
            <a:r>
              <a:rPr lang="hu-HU" sz="1400" dirty="0">
                <a:latin typeface="Montserrat" pitchFamily="2" charset="77"/>
              </a:rPr>
              <a:t>I – Módosításoktól/Törléstől való védelem</a:t>
            </a:r>
          </a:p>
          <a:p>
            <a:pPr defTabSz="914377">
              <a:lnSpc>
                <a:spcPct val="100000"/>
              </a:lnSpc>
              <a:spcBef>
                <a:spcPts val="300"/>
              </a:spcBef>
              <a:spcAft>
                <a:spcPts val="200"/>
              </a:spcAft>
            </a:pPr>
            <a:r>
              <a:rPr lang="hu-HU" sz="1400" dirty="0">
                <a:latin typeface="Montserrat" pitchFamily="2" charset="77"/>
              </a:rPr>
              <a:t>A – Indexelés, majd hosszútávú tárolás: Archiválás</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9" name="Rectangle 8">
            <a:extLst>
              <a:ext uri="{FF2B5EF4-FFF2-40B4-BE49-F238E27FC236}">
                <a16:creationId xmlns:a16="http://schemas.microsoft.com/office/drawing/2014/main" id="{8113AD39-6125-DC43-F6D5-4801F3CA7B65}"/>
              </a:ext>
            </a:extLst>
          </p:cNvPr>
          <p:cNvSpPr/>
          <p:nvPr/>
        </p:nvSpPr>
        <p:spPr>
          <a:xfrm>
            <a:off x="8686795" y="1462018"/>
            <a:ext cx="3505204" cy="5390194"/>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Slide Number Placeholder 21">
            <a:extLst>
              <a:ext uri="{FF2B5EF4-FFF2-40B4-BE49-F238E27FC236}">
                <a16:creationId xmlns:a16="http://schemas.microsoft.com/office/drawing/2014/main" id="{35E69B88-DF45-DF96-2481-194DB00809E2}"/>
              </a:ext>
            </a:extLst>
          </p:cNvPr>
          <p:cNvSpPr txBox="1">
            <a:spLocks/>
          </p:cNvSpPr>
          <p:nvPr/>
        </p:nvSpPr>
        <p:spPr>
          <a:xfrm>
            <a:off x="9120854" y="6350562"/>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14</a:t>
            </a:fld>
            <a:endParaRPr lang="en-GB" b="1" dirty="0">
              <a:solidFill>
                <a:schemeClr val="bg1"/>
              </a:solidFill>
              <a:latin typeface="Montserrat" pitchFamily="2" charset="77"/>
            </a:endParaRPr>
          </a:p>
        </p:txBody>
      </p:sp>
      <p:sp>
        <p:nvSpPr>
          <p:cNvPr id="2" name="TextBox 1">
            <a:extLst>
              <a:ext uri="{FF2B5EF4-FFF2-40B4-BE49-F238E27FC236}">
                <a16:creationId xmlns:a16="http://schemas.microsoft.com/office/drawing/2014/main" id="{CB1785BF-3797-C621-1957-252A7815DEBA}"/>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15553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39A720-DDAF-D37D-1F08-5D1F2A294C1D}"/>
              </a:ext>
            </a:extLst>
          </p:cNvPr>
          <p:cNvSpPr/>
          <p:nvPr/>
        </p:nvSpPr>
        <p:spPr>
          <a:xfrm>
            <a:off x="8686804" y="714212"/>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B251AA15-0826-8B74-82D0-1C23C810B052}"/>
              </a:ext>
            </a:extLst>
          </p:cNvPr>
          <p:cNvPicPr>
            <a:picLocks noChangeAspect="1" noChangeArrowheads="1"/>
          </p:cNvPicPr>
          <p:nvPr/>
        </p:nvPicPr>
        <p:blipFill rotWithShape="1">
          <a:blip r:embed="rId3"/>
          <a:srcRect l="5638" r="8453"/>
          <a:stretch/>
        </p:blipFill>
        <p:spPr bwMode="auto">
          <a:xfrm>
            <a:off x="8686793" y="1013132"/>
            <a:ext cx="3505206" cy="483173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NAPLÓZÁS</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Naplózási szintek (Linux kernel)</a:t>
            </a:r>
          </a:p>
          <a:p>
            <a:pPr defTabSz="914377">
              <a:lnSpc>
                <a:spcPct val="100000"/>
              </a:lnSpc>
              <a:spcBef>
                <a:spcPts val="300"/>
              </a:spcBef>
              <a:spcAft>
                <a:spcPts val="200"/>
              </a:spcAft>
            </a:pPr>
            <a:r>
              <a:rPr lang="hu-HU" sz="1400" dirty="0">
                <a:latin typeface="Montserrat" pitchFamily="2" charset="77"/>
              </a:rPr>
              <a:t>0 KERN_EMERG – A rendszer használhatatlan állapotba jutott</a:t>
            </a:r>
          </a:p>
          <a:p>
            <a:pPr defTabSz="914377">
              <a:lnSpc>
                <a:spcPct val="100000"/>
              </a:lnSpc>
              <a:spcBef>
                <a:spcPts val="300"/>
              </a:spcBef>
              <a:spcAft>
                <a:spcPts val="200"/>
              </a:spcAft>
            </a:pPr>
            <a:r>
              <a:rPr lang="hu-HU" sz="1400" dirty="0">
                <a:latin typeface="Montserrat" pitchFamily="2" charset="77"/>
              </a:rPr>
              <a:t>1 KERN_ALERT – Azonnali közbeavatkozást igénylő esemény</a:t>
            </a:r>
          </a:p>
          <a:p>
            <a:pPr defTabSz="914377">
              <a:lnSpc>
                <a:spcPct val="100000"/>
              </a:lnSpc>
              <a:spcBef>
                <a:spcPts val="300"/>
              </a:spcBef>
              <a:spcAft>
                <a:spcPts val="200"/>
              </a:spcAft>
            </a:pPr>
            <a:r>
              <a:rPr lang="hu-HU" sz="1400" dirty="0">
                <a:latin typeface="Montserrat" pitchFamily="2" charset="77"/>
              </a:rPr>
              <a:t>2 KERN_CRIT – Kritikus kondíciók fennállása</a:t>
            </a:r>
          </a:p>
          <a:p>
            <a:pPr defTabSz="914377">
              <a:lnSpc>
                <a:spcPct val="100000"/>
              </a:lnSpc>
              <a:spcBef>
                <a:spcPts val="300"/>
              </a:spcBef>
              <a:spcAft>
                <a:spcPts val="200"/>
              </a:spcAft>
            </a:pPr>
            <a:r>
              <a:rPr lang="hu-HU" sz="1400" dirty="0">
                <a:latin typeface="Montserrat" pitchFamily="2" charset="77"/>
              </a:rPr>
              <a:t>3 KERN_ERR – Hibakondíciók fennállása</a:t>
            </a:r>
          </a:p>
          <a:p>
            <a:pPr defTabSz="914377">
              <a:lnSpc>
                <a:spcPct val="100000"/>
              </a:lnSpc>
              <a:spcBef>
                <a:spcPts val="300"/>
              </a:spcBef>
              <a:spcAft>
                <a:spcPts val="200"/>
              </a:spcAft>
            </a:pPr>
            <a:r>
              <a:rPr lang="hu-HU" sz="1400" dirty="0">
                <a:latin typeface="Montserrat" pitchFamily="2" charset="77"/>
              </a:rPr>
              <a:t>4 KERN_WARNING – Figyelmeztetések (</a:t>
            </a:r>
            <a:r>
              <a:rPr lang="hu-HU" sz="1400" dirty="0" err="1">
                <a:latin typeface="Montserrat" pitchFamily="2" charset="77"/>
              </a:rPr>
              <a:t>default</a:t>
            </a:r>
            <a:r>
              <a:rPr lang="hu-HU" sz="1400" dirty="0">
                <a:latin typeface="Montserrat" pitchFamily="2" charset="77"/>
              </a:rPr>
              <a:t> szint)</a:t>
            </a:r>
          </a:p>
          <a:p>
            <a:pPr defTabSz="914377">
              <a:lnSpc>
                <a:spcPct val="100000"/>
              </a:lnSpc>
              <a:spcBef>
                <a:spcPts val="300"/>
              </a:spcBef>
              <a:spcAft>
                <a:spcPts val="200"/>
              </a:spcAft>
            </a:pPr>
            <a:r>
              <a:rPr lang="hu-HU" sz="1400" dirty="0">
                <a:latin typeface="Montserrat" pitchFamily="2" charset="77"/>
              </a:rPr>
              <a:t>5 KERN_NOTICE – Normális, de jelentős esemény</a:t>
            </a:r>
          </a:p>
          <a:p>
            <a:pPr defTabSz="914377">
              <a:lnSpc>
                <a:spcPct val="100000"/>
              </a:lnSpc>
              <a:spcBef>
                <a:spcPts val="300"/>
              </a:spcBef>
              <a:spcAft>
                <a:spcPts val="200"/>
              </a:spcAft>
            </a:pPr>
            <a:r>
              <a:rPr lang="hu-HU" sz="1400" dirty="0">
                <a:latin typeface="Montserrat" pitchFamily="2" charset="77"/>
              </a:rPr>
              <a:t>6 KERN_INFO – Informatív üzenetek</a:t>
            </a:r>
          </a:p>
          <a:p>
            <a:pPr defTabSz="914377">
              <a:lnSpc>
                <a:spcPct val="100000"/>
              </a:lnSpc>
              <a:spcBef>
                <a:spcPts val="300"/>
              </a:spcBef>
              <a:spcAft>
                <a:spcPts val="200"/>
              </a:spcAft>
            </a:pPr>
            <a:r>
              <a:rPr lang="hu-HU" sz="1400" dirty="0">
                <a:latin typeface="Montserrat" pitchFamily="2" charset="77"/>
              </a:rPr>
              <a:t>7 KERN_DEBUG – </a:t>
            </a:r>
            <a:r>
              <a:rPr lang="hu-HU" sz="1400" dirty="0" err="1">
                <a:latin typeface="Montserrat" pitchFamily="2" charset="77"/>
              </a:rPr>
              <a:t>Debug</a:t>
            </a:r>
            <a:r>
              <a:rPr lang="hu-HU" sz="1400" dirty="0">
                <a:latin typeface="Montserrat" pitchFamily="2" charset="77"/>
              </a:rPr>
              <a:t> </a:t>
            </a:r>
            <a:r>
              <a:rPr lang="hu-HU" sz="1400" dirty="0" err="1">
                <a:latin typeface="Montserrat" pitchFamily="2" charset="77"/>
              </a:rPr>
              <a:t>suintű</a:t>
            </a:r>
            <a:r>
              <a:rPr lang="hu-HU" sz="1400" dirty="0">
                <a:latin typeface="Montserrat" pitchFamily="2" charset="77"/>
              </a:rPr>
              <a:t> üzenetek</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 számozások, megnevezések, valamint a bontás is eltérhet rendszerenként.</a:t>
            </a:r>
          </a:p>
          <a:p>
            <a:pPr marL="0" indent="0" defTabSz="914377">
              <a:lnSpc>
                <a:spcPct val="100000"/>
              </a:lnSpc>
              <a:spcBef>
                <a:spcPts val="300"/>
              </a:spcBef>
              <a:spcAft>
                <a:spcPts val="200"/>
              </a:spcAft>
              <a:buNone/>
            </a:pPr>
            <a:r>
              <a:rPr lang="hu-HU" sz="1400" b="1" dirty="0">
                <a:latin typeface="Montserrat" pitchFamily="2" charset="77"/>
              </a:rPr>
              <a:t>A példában a Linux Kernel naplózási szintjeit, definícióit és számozását láthatjuk.</a:t>
            </a:r>
          </a:p>
        </p:txBody>
      </p:sp>
      <p:sp>
        <p:nvSpPr>
          <p:cNvPr id="9" name="Rectangle 8">
            <a:extLst>
              <a:ext uri="{FF2B5EF4-FFF2-40B4-BE49-F238E27FC236}">
                <a16:creationId xmlns:a16="http://schemas.microsoft.com/office/drawing/2014/main" id="{8113AD39-6125-DC43-F6D5-4801F3CA7B65}"/>
              </a:ext>
            </a:extLst>
          </p:cNvPr>
          <p:cNvSpPr/>
          <p:nvPr/>
        </p:nvSpPr>
        <p:spPr>
          <a:xfrm>
            <a:off x="8686795" y="1462018"/>
            <a:ext cx="3505204" cy="5390194"/>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Slide Number Placeholder 21">
            <a:extLst>
              <a:ext uri="{FF2B5EF4-FFF2-40B4-BE49-F238E27FC236}">
                <a16:creationId xmlns:a16="http://schemas.microsoft.com/office/drawing/2014/main" id="{35E69B88-DF45-DF96-2481-194DB00809E2}"/>
              </a:ext>
            </a:extLst>
          </p:cNvPr>
          <p:cNvSpPr txBox="1">
            <a:spLocks/>
          </p:cNvSpPr>
          <p:nvPr/>
        </p:nvSpPr>
        <p:spPr>
          <a:xfrm>
            <a:off x="9120854" y="6350562"/>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15</a:t>
            </a:fld>
            <a:endParaRPr lang="en-GB" b="1" dirty="0">
              <a:solidFill>
                <a:schemeClr val="bg1"/>
              </a:solidFill>
              <a:latin typeface="Montserrat" pitchFamily="2" charset="77"/>
            </a:endParaRPr>
          </a:p>
        </p:txBody>
      </p:sp>
      <p:sp>
        <p:nvSpPr>
          <p:cNvPr id="2" name="TextBox 1">
            <a:extLst>
              <a:ext uri="{FF2B5EF4-FFF2-40B4-BE49-F238E27FC236}">
                <a16:creationId xmlns:a16="http://schemas.microsoft.com/office/drawing/2014/main" id="{CB1785BF-3797-C621-1957-252A7815DEBA}"/>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715224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3BADD5-4BAF-7182-0CE0-8499E9A1531C}"/>
              </a:ext>
            </a:extLst>
          </p:cNvPr>
          <p:cNvSpPr txBox="1"/>
          <p:nvPr/>
        </p:nvSpPr>
        <p:spPr>
          <a:xfrm>
            <a:off x="0" y="3097337"/>
            <a:ext cx="12192000" cy="3754874"/>
          </a:xfrm>
          <a:prstGeom prst="rect">
            <a:avLst/>
          </a:prstGeom>
          <a:solidFill>
            <a:srgbClr val="252526"/>
          </a:solidFill>
        </p:spPr>
        <p:txBody>
          <a:bodyPr wrap="square" lIns="900000" rtlCol="0">
            <a:spAutoFit/>
          </a:bodyPr>
          <a:lstStyle/>
          <a:p>
            <a:r>
              <a:rPr lang="en-GB" sz="1400" b="0" dirty="0">
                <a:solidFill>
                  <a:srgbClr val="C792EA"/>
                </a:solidFill>
                <a:effectLst/>
                <a:highlight>
                  <a:srgbClr val="252526"/>
                </a:highlight>
                <a:latin typeface="Menlo" panose="020B0609030804020204" pitchFamily="49" charset="0"/>
              </a:rPr>
              <a:t>using</a:t>
            </a:r>
            <a:r>
              <a:rPr lang="en-GB" sz="1400" b="0" dirty="0">
                <a:solidFill>
                  <a:srgbClr val="EEFFFF"/>
                </a:solidFill>
                <a:effectLst/>
                <a:highlight>
                  <a:srgbClr val="252526"/>
                </a:highlight>
                <a:latin typeface="Menlo" panose="020B0609030804020204" pitchFamily="49" charset="0"/>
              </a:rPr>
              <a:t> System</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r>
              <a:rPr lang="en-GB" sz="1400" b="0" dirty="0">
                <a:solidFill>
                  <a:srgbClr val="C792EA"/>
                </a:solidFill>
                <a:effectLst/>
                <a:highlight>
                  <a:srgbClr val="252526"/>
                </a:highlight>
                <a:latin typeface="Menlo" panose="020B0609030804020204" pitchFamily="49" charset="0"/>
              </a:rPr>
              <a:t>using</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System</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EEFFFF"/>
                </a:solidFill>
                <a:effectLst/>
                <a:highlight>
                  <a:srgbClr val="252526"/>
                </a:highlight>
                <a:latin typeface="Menlo" panose="020B0609030804020204" pitchFamily="49" charset="0"/>
              </a:rPr>
              <a:t>Diagnostics</a:t>
            </a:r>
            <a:r>
              <a:rPr lang="en-GB" sz="1400" b="0" dirty="0">
                <a:solidFill>
                  <a:srgbClr val="89DDFF"/>
                </a:solidFill>
                <a:effectLst/>
                <a:highlight>
                  <a:srgbClr val="252526"/>
                </a:highlight>
                <a:latin typeface="Menlo" panose="020B0609030804020204" pitchFamily="49" charset="0"/>
              </a:rPr>
              <a:t>;</a:t>
            </a:r>
            <a:br>
              <a:rPr lang="en-GB" sz="1400" b="0" dirty="0">
                <a:solidFill>
                  <a:srgbClr val="EEFFFF"/>
                </a:solidFill>
                <a:effectLst/>
                <a:highlight>
                  <a:srgbClr val="252526"/>
                </a:highlight>
                <a:latin typeface="Menlo" panose="020B0609030804020204" pitchFamily="49" charset="0"/>
              </a:rPr>
            </a:br>
            <a:r>
              <a:rPr lang="en-GB" sz="1400" b="0" i="1" dirty="0">
                <a:solidFill>
                  <a:srgbClr val="C792EA"/>
                </a:solidFill>
                <a:effectLst/>
                <a:highlight>
                  <a:srgbClr val="252526"/>
                </a:highlight>
                <a:latin typeface="Menlo" panose="020B0609030804020204" pitchFamily="49" charset="0"/>
              </a:rPr>
              <a:t>class</a:t>
            </a:r>
            <a:r>
              <a:rPr lang="en-GB" sz="1400" b="0" dirty="0">
                <a:solidFill>
                  <a:srgbClr val="EEFFFF"/>
                </a:solidFill>
                <a:effectLst/>
                <a:highlight>
                  <a:srgbClr val="252526"/>
                </a:highlight>
                <a:latin typeface="Menlo" panose="020B0609030804020204" pitchFamily="49" charset="0"/>
              </a:rPr>
              <a:t> </a:t>
            </a:r>
            <a:r>
              <a:rPr lang="en-GB" sz="1400" b="0" dirty="0">
                <a:solidFill>
                  <a:srgbClr val="FFCB6B"/>
                </a:solidFill>
                <a:effectLst/>
                <a:highlight>
                  <a:srgbClr val="252526"/>
                </a:highlight>
                <a:latin typeface="Menlo" panose="020B0609030804020204" pitchFamily="49" charset="0"/>
              </a:rPr>
              <a:t>Program</a:t>
            </a:r>
            <a:endParaRPr lang="en-GB" sz="1400" b="0" dirty="0">
              <a:solidFill>
                <a:srgbClr val="EEFFFF"/>
              </a:solidFill>
              <a:effectLst/>
              <a:highlight>
                <a:srgbClr val="252526"/>
              </a:highlight>
              <a:latin typeface="Menlo" panose="020B0609030804020204" pitchFamily="49" charset="0"/>
            </a:endParaRPr>
          </a:p>
          <a:p>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1"/>
            <a:r>
              <a:rPr lang="en-GB" sz="1400" b="0" dirty="0">
                <a:solidFill>
                  <a:srgbClr val="C792EA"/>
                </a:solidFill>
                <a:effectLst/>
                <a:highlight>
                  <a:srgbClr val="252526"/>
                </a:highlight>
                <a:latin typeface="Menlo" panose="020B0609030804020204" pitchFamily="49" charset="0"/>
              </a:rPr>
              <a:t>static</a:t>
            </a:r>
            <a:r>
              <a:rPr lang="en-GB" sz="1400" b="0" dirty="0">
                <a:solidFill>
                  <a:srgbClr val="EEFFFF"/>
                </a:solidFill>
                <a:effectLst/>
                <a:highlight>
                  <a:srgbClr val="252526"/>
                </a:highlight>
                <a:latin typeface="Menlo" panose="020B0609030804020204" pitchFamily="49" charset="0"/>
              </a:rPr>
              <a:t> </a:t>
            </a:r>
            <a:r>
              <a:rPr lang="en-GB" sz="1400" b="0" dirty="0">
                <a:solidFill>
                  <a:srgbClr val="C792EA"/>
                </a:solidFill>
                <a:effectLst/>
                <a:highlight>
                  <a:srgbClr val="252526"/>
                </a:highlight>
                <a:latin typeface="Menlo" panose="020B0609030804020204" pitchFamily="49" charset="0"/>
              </a:rPr>
              <a:t>void</a:t>
            </a:r>
            <a:r>
              <a:rPr lang="en-GB" sz="1400" b="0" dirty="0">
                <a:solidFill>
                  <a:srgbClr val="EEFFFF"/>
                </a:solidFill>
                <a:effectLst/>
                <a:highlight>
                  <a:srgbClr val="252526"/>
                </a:highlight>
                <a:latin typeface="Menlo" panose="020B0609030804020204" pitchFamily="49" charset="0"/>
              </a:rPr>
              <a:t> </a:t>
            </a:r>
            <a:r>
              <a:rPr lang="en-GB" sz="1400" b="0" dirty="0">
                <a:solidFill>
                  <a:srgbClr val="82AAFF"/>
                </a:solidFill>
                <a:effectLst/>
                <a:highlight>
                  <a:srgbClr val="252526"/>
                </a:highlight>
                <a:latin typeface="Menlo" panose="020B0609030804020204" pitchFamily="49" charset="0"/>
              </a:rPr>
              <a:t>Main</a:t>
            </a:r>
            <a:r>
              <a:rPr lang="en-GB" sz="1400" b="0" dirty="0">
                <a:solidFill>
                  <a:srgbClr val="89DDFF"/>
                </a:solidFill>
                <a:effectLst/>
                <a:highlight>
                  <a:srgbClr val="252526"/>
                </a:highlight>
                <a:latin typeface="Menlo" panose="020B0609030804020204" pitchFamily="49" charset="0"/>
              </a:rPr>
              <a:t>(</a:t>
            </a:r>
            <a:r>
              <a:rPr lang="en-GB" sz="1400" b="0" dirty="0">
                <a:solidFill>
                  <a:srgbClr val="C792EA"/>
                </a:solidFill>
                <a:effectLst/>
                <a:highlight>
                  <a:srgbClr val="252526"/>
                </a:highlight>
                <a:latin typeface="Menlo" panose="020B0609030804020204" pitchFamily="49" charset="0"/>
              </a:rPr>
              <a:t>string</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args</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1"/>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TraceListener</a:t>
            </a:r>
            <a:r>
              <a:rPr lang="en-GB" sz="1400" b="0" dirty="0">
                <a:solidFill>
                  <a:srgbClr val="EEFFFF"/>
                </a:solidFill>
                <a:effectLst/>
                <a:highlight>
                  <a:srgbClr val="252526"/>
                </a:highlight>
                <a:latin typeface="Menlo" panose="020B0609030804020204" pitchFamily="49" charset="0"/>
              </a:rPr>
              <a:t> t1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new</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TextWriterTraceListener</a:t>
            </a:r>
            <a:r>
              <a:rPr lang="en-GB" sz="1400" b="0" dirty="0">
                <a:solidFill>
                  <a:srgbClr val="89DDFF"/>
                </a:solidFill>
                <a:effectLst/>
                <a:highlight>
                  <a:srgbClr val="252526"/>
                </a:highlight>
                <a:latin typeface="Menlo" panose="020B0609030804020204" pitchFamily="49" charset="0"/>
              </a:rPr>
              <a:t>(@"</a:t>
            </a:r>
            <a:r>
              <a:rPr lang="en-GB" sz="1400" b="0" dirty="0">
                <a:solidFill>
                  <a:srgbClr val="C3E88D"/>
                </a:solidFill>
                <a:effectLst/>
                <a:highlight>
                  <a:srgbClr val="252526"/>
                </a:highlight>
                <a:latin typeface="Menlo" panose="020B0609030804020204" pitchFamily="49" charset="0"/>
              </a:rPr>
              <a:t>C:\Temp\</a:t>
            </a:r>
            <a:r>
              <a:rPr lang="en-GB" sz="1400" b="0" dirty="0" err="1">
                <a:solidFill>
                  <a:srgbClr val="C3E88D"/>
                </a:solidFill>
                <a:effectLst/>
                <a:highlight>
                  <a:srgbClr val="252526"/>
                </a:highlight>
                <a:latin typeface="Menlo" panose="020B0609030804020204" pitchFamily="49" charset="0"/>
              </a:rPr>
              <a:t>log.txt</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TraceListener</a:t>
            </a:r>
            <a:r>
              <a:rPr lang="en-GB" sz="1400" b="0" dirty="0">
                <a:solidFill>
                  <a:srgbClr val="EEFFFF"/>
                </a:solidFill>
                <a:effectLst/>
                <a:highlight>
                  <a:srgbClr val="252526"/>
                </a:highlight>
                <a:latin typeface="Menlo" panose="020B0609030804020204" pitchFamily="49" charset="0"/>
              </a:rPr>
              <a:t> t2 </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dirty="0">
                <a:solidFill>
                  <a:srgbClr val="89DDFF"/>
                </a:solidFill>
                <a:effectLst/>
                <a:highlight>
                  <a:srgbClr val="252526"/>
                </a:highlight>
                <a:latin typeface="Menlo" panose="020B0609030804020204" pitchFamily="49" charset="0"/>
              </a:rPr>
              <a:t>new</a:t>
            </a:r>
            <a:r>
              <a:rPr lang="en-GB" sz="1400" b="0" dirty="0">
                <a:solidFill>
                  <a:srgbClr val="EEFFFF"/>
                </a:solidFill>
                <a:effectLst/>
                <a:highlight>
                  <a:srgbClr val="252526"/>
                </a:highlight>
                <a:latin typeface="Menlo" panose="020B0609030804020204" pitchFamily="49" charset="0"/>
              </a:rPr>
              <a:t> </a:t>
            </a:r>
            <a:r>
              <a:rPr lang="en-GB" sz="1400" b="0" dirty="0" err="1">
                <a:solidFill>
                  <a:srgbClr val="EEFFFF"/>
                </a:solidFill>
                <a:effectLst/>
                <a:highlight>
                  <a:srgbClr val="252526"/>
                </a:highlight>
                <a:latin typeface="Menlo" panose="020B0609030804020204" pitchFamily="49" charset="0"/>
              </a:rPr>
              <a:t>ConsoleTraceListener</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Trace</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EEFFFF"/>
                </a:solidFill>
                <a:effectLst/>
                <a:highlight>
                  <a:srgbClr val="252526"/>
                </a:highlight>
                <a:latin typeface="Menlo" panose="020B0609030804020204" pitchFamily="49" charset="0"/>
              </a:rPr>
              <a:t>Listeners</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82AAFF"/>
                </a:solidFill>
                <a:effectLst/>
                <a:highlight>
                  <a:srgbClr val="252526"/>
                </a:highlight>
                <a:latin typeface="Menlo" panose="020B0609030804020204" pitchFamily="49" charset="0"/>
              </a:rPr>
              <a:t>Add</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t1</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Trace</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EEFFFF"/>
                </a:solidFill>
                <a:effectLst/>
                <a:highlight>
                  <a:srgbClr val="252526"/>
                </a:highlight>
                <a:latin typeface="Menlo" panose="020B0609030804020204" pitchFamily="49" charset="0"/>
              </a:rPr>
              <a:t>Listeners</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82AAFF"/>
                </a:solidFill>
                <a:effectLst/>
                <a:highlight>
                  <a:srgbClr val="252526"/>
                </a:highlight>
                <a:latin typeface="Menlo" panose="020B0609030804020204" pitchFamily="49" charset="0"/>
              </a:rPr>
              <a:t>Add</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t2</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Trace</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82AAFF"/>
                </a:solidFill>
                <a:effectLst/>
                <a:highlight>
                  <a:srgbClr val="252526"/>
                </a:highlight>
                <a:latin typeface="Menlo" panose="020B0609030804020204" pitchFamily="49" charset="0"/>
              </a:rPr>
              <a:t>TraceInformation</a:t>
            </a:r>
            <a:r>
              <a:rPr lang="en-GB" sz="1400" b="0" dirty="0">
                <a:solidFill>
                  <a:srgbClr val="89DDFF"/>
                </a:solidFill>
                <a:effectLst/>
                <a:highlight>
                  <a:srgbClr val="252526"/>
                </a:highlight>
                <a:latin typeface="Menlo" panose="020B0609030804020204" pitchFamily="49" charset="0"/>
              </a:rPr>
              <a:t>("</a:t>
            </a:r>
            <a:r>
              <a:rPr lang="en-GB" sz="1400" b="0" dirty="0" err="1">
                <a:solidFill>
                  <a:srgbClr val="C3E88D"/>
                </a:solidFill>
                <a:effectLst/>
                <a:highlight>
                  <a:srgbClr val="252526"/>
                </a:highlight>
                <a:latin typeface="Menlo" panose="020B0609030804020204" pitchFamily="49" charset="0"/>
              </a:rPr>
              <a:t>Napló</a:t>
            </a:r>
            <a:r>
              <a:rPr lang="en-GB" sz="1400" b="0" dirty="0">
                <a:solidFill>
                  <a:srgbClr val="C3E88D"/>
                </a:solidFill>
                <a:effectLst/>
                <a:highlight>
                  <a:srgbClr val="252526"/>
                </a:highlight>
                <a:latin typeface="Menlo" panose="020B0609030804020204" pitchFamily="49" charset="0"/>
              </a:rPr>
              <a:t> </a:t>
            </a:r>
            <a:r>
              <a:rPr lang="en-GB" sz="1400" b="0" dirty="0" err="1">
                <a:solidFill>
                  <a:srgbClr val="C3E88D"/>
                </a:solidFill>
                <a:effectLst/>
                <a:highlight>
                  <a:srgbClr val="252526"/>
                </a:highlight>
                <a:latin typeface="Menlo" panose="020B0609030804020204" pitchFamily="49" charset="0"/>
              </a:rPr>
              <a:t>indul</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2"/>
            <a:r>
              <a:rPr lang="en-GB" sz="1400" b="0" i="1" dirty="0">
                <a:solidFill>
                  <a:srgbClr val="546E7A"/>
                </a:solidFill>
                <a:effectLst/>
                <a:highlight>
                  <a:srgbClr val="252526"/>
                </a:highlight>
                <a:latin typeface="Menlo" panose="020B0609030804020204" pitchFamily="49" charset="0"/>
              </a:rPr>
              <a:t>// Ide </a:t>
            </a:r>
            <a:r>
              <a:rPr lang="en-GB" sz="1400" b="0" i="1" dirty="0" err="1">
                <a:solidFill>
                  <a:srgbClr val="546E7A"/>
                </a:solidFill>
                <a:effectLst/>
                <a:highlight>
                  <a:srgbClr val="252526"/>
                </a:highlight>
                <a:latin typeface="Menlo" panose="020B0609030804020204" pitchFamily="49" charset="0"/>
              </a:rPr>
              <a:t>kerül</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az</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amit</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naplózni</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szeretnénk</a:t>
            </a:r>
            <a:r>
              <a:rPr lang="en-GB" sz="1400" b="0" i="1" dirty="0">
                <a:solidFill>
                  <a:srgbClr val="546E7A"/>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Trace</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82AAFF"/>
                </a:solidFill>
                <a:effectLst/>
                <a:highlight>
                  <a:srgbClr val="252526"/>
                </a:highlight>
                <a:latin typeface="Menlo" panose="020B0609030804020204" pitchFamily="49" charset="0"/>
              </a:rPr>
              <a:t>TraceInformation</a:t>
            </a:r>
            <a:r>
              <a:rPr lang="en-GB" sz="1400" b="0" dirty="0">
                <a:solidFill>
                  <a:srgbClr val="89DDFF"/>
                </a:solidFill>
                <a:effectLst/>
                <a:highlight>
                  <a:srgbClr val="252526"/>
                </a:highlight>
                <a:latin typeface="Menlo" panose="020B0609030804020204" pitchFamily="49" charset="0"/>
              </a:rPr>
              <a:t>("</a:t>
            </a:r>
            <a:r>
              <a:rPr lang="en-GB" sz="1400" b="0" dirty="0" err="1">
                <a:solidFill>
                  <a:srgbClr val="C3E88D"/>
                </a:solidFill>
                <a:effectLst/>
                <a:highlight>
                  <a:srgbClr val="252526"/>
                </a:highlight>
                <a:latin typeface="Menlo" panose="020B0609030804020204" pitchFamily="49" charset="0"/>
              </a:rPr>
              <a:t>Napló</a:t>
            </a:r>
            <a:r>
              <a:rPr lang="en-GB" sz="1400" b="0" dirty="0">
                <a:solidFill>
                  <a:srgbClr val="C3E88D"/>
                </a:solidFill>
                <a:effectLst/>
                <a:highlight>
                  <a:srgbClr val="252526"/>
                </a:highlight>
                <a:latin typeface="Menlo" panose="020B0609030804020204" pitchFamily="49" charset="0"/>
              </a:rPr>
              <a:t> </a:t>
            </a:r>
            <a:r>
              <a:rPr lang="en-GB" sz="1400" b="0" dirty="0" err="1">
                <a:solidFill>
                  <a:srgbClr val="C3E88D"/>
                </a:solidFill>
                <a:effectLst/>
                <a:highlight>
                  <a:srgbClr val="252526"/>
                </a:highlight>
                <a:latin typeface="Menlo" panose="020B0609030804020204" pitchFamily="49" charset="0"/>
              </a:rPr>
              <a:t>vége</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Trace</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82AAFF"/>
                </a:solidFill>
                <a:effectLst/>
                <a:highlight>
                  <a:srgbClr val="252526"/>
                </a:highlight>
                <a:latin typeface="Menlo" panose="020B0609030804020204" pitchFamily="49" charset="0"/>
              </a:rPr>
              <a:t>Flush</a:t>
            </a:r>
            <a:r>
              <a:rPr lang="en-GB" sz="1400" b="0" dirty="0">
                <a:solidFill>
                  <a:srgbClr val="89DDFF"/>
                </a:solidFill>
                <a:effectLst/>
                <a:highlight>
                  <a:srgbClr val="252526"/>
                </a:highlight>
                <a:latin typeface="Menlo" panose="020B0609030804020204" pitchFamily="49" charset="0"/>
              </a:rPr>
              <a:t>();</a:t>
            </a:r>
            <a:r>
              <a:rPr lang="en-GB" sz="1400" b="0" dirty="0">
                <a:solidFill>
                  <a:srgbClr val="EEFFFF"/>
                </a:solidFill>
                <a:effectLst/>
                <a:highlight>
                  <a:srgbClr val="252526"/>
                </a:highlight>
                <a:latin typeface="Menlo" panose="020B0609030804020204" pitchFamily="49" charset="0"/>
              </a:rPr>
              <a:t> </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Ürítjük</a:t>
            </a:r>
            <a:r>
              <a:rPr lang="en-GB" sz="1400" b="0" i="1" dirty="0">
                <a:solidFill>
                  <a:srgbClr val="546E7A"/>
                </a:solidFill>
                <a:effectLst/>
                <a:highlight>
                  <a:srgbClr val="252526"/>
                </a:highlight>
                <a:latin typeface="Menlo" panose="020B0609030804020204" pitchFamily="49" charset="0"/>
              </a:rPr>
              <a:t> a </a:t>
            </a:r>
            <a:r>
              <a:rPr lang="en-GB" sz="1400" b="0" i="1" dirty="0" err="1">
                <a:solidFill>
                  <a:srgbClr val="546E7A"/>
                </a:solidFill>
                <a:effectLst/>
                <a:highlight>
                  <a:srgbClr val="252526"/>
                </a:highlight>
                <a:latin typeface="Menlo" panose="020B0609030804020204" pitchFamily="49" charset="0"/>
              </a:rPr>
              <a:t>napló</a:t>
            </a:r>
            <a:r>
              <a:rPr lang="en-GB" sz="1400" b="0" i="1" dirty="0">
                <a:solidFill>
                  <a:srgbClr val="546E7A"/>
                </a:solidFill>
                <a:effectLst/>
                <a:highlight>
                  <a:srgbClr val="252526"/>
                </a:highlight>
                <a:latin typeface="Menlo" panose="020B0609030804020204" pitchFamily="49" charset="0"/>
              </a:rPr>
              <a:t> </a:t>
            </a:r>
            <a:r>
              <a:rPr lang="en-GB" sz="1400" b="0" i="1" dirty="0" err="1">
                <a:solidFill>
                  <a:srgbClr val="546E7A"/>
                </a:solidFill>
                <a:effectLst/>
                <a:highlight>
                  <a:srgbClr val="252526"/>
                </a:highlight>
                <a:latin typeface="Menlo" panose="020B0609030804020204" pitchFamily="49" charset="0"/>
              </a:rPr>
              <a:t>puffert</a:t>
            </a:r>
            <a:endParaRPr lang="en-GB" sz="1400" b="0" dirty="0">
              <a:solidFill>
                <a:srgbClr val="EEFFFF"/>
              </a:solidFill>
              <a:effectLst/>
              <a:highlight>
                <a:srgbClr val="252526"/>
              </a:highlight>
              <a:latin typeface="Menlo" panose="020B0609030804020204" pitchFamily="49" charset="0"/>
            </a:endParaRPr>
          </a:p>
          <a:p>
            <a:pPr lvl="2"/>
            <a:r>
              <a:rPr lang="en-GB" sz="1400" b="0" dirty="0" err="1">
                <a:solidFill>
                  <a:srgbClr val="EEFFFF"/>
                </a:solidFill>
                <a:effectLst/>
                <a:highlight>
                  <a:srgbClr val="252526"/>
                </a:highlight>
                <a:latin typeface="Menlo" panose="020B0609030804020204" pitchFamily="49" charset="0"/>
              </a:rPr>
              <a:t>Console</a:t>
            </a:r>
            <a:r>
              <a:rPr lang="en-GB" sz="1400" b="0" dirty="0" err="1">
                <a:solidFill>
                  <a:srgbClr val="89DDFF"/>
                </a:solidFill>
                <a:effectLst/>
                <a:highlight>
                  <a:srgbClr val="252526"/>
                </a:highlight>
                <a:latin typeface="Menlo" panose="020B0609030804020204" pitchFamily="49" charset="0"/>
              </a:rPr>
              <a:t>.</a:t>
            </a:r>
            <a:r>
              <a:rPr lang="en-GB" sz="1400" b="0" dirty="0" err="1">
                <a:solidFill>
                  <a:srgbClr val="82AAFF"/>
                </a:solidFill>
                <a:effectLst/>
                <a:highlight>
                  <a:srgbClr val="252526"/>
                </a:highlight>
                <a:latin typeface="Menlo" panose="020B0609030804020204" pitchFamily="49" charset="0"/>
              </a:rPr>
              <a:t>ReadLine</a:t>
            </a:r>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pPr lvl="1"/>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a:p>
            <a:r>
              <a:rPr lang="en-GB" sz="1400" b="0" dirty="0">
                <a:solidFill>
                  <a:srgbClr val="89DDFF"/>
                </a:solidFill>
                <a:effectLst/>
                <a:highlight>
                  <a:srgbClr val="252526"/>
                </a:highlight>
                <a:latin typeface="Menlo" panose="020B0609030804020204" pitchFamily="49" charset="0"/>
              </a:rPr>
              <a:t>}</a:t>
            </a:r>
            <a:endParaRPr lang="en-GB" sz="1400" b="0" dirty="0">
              <a:solidFill>
                <a:srgbClr val="EEFFFF"/>
              </a:solidFill>
              <a:effectLst/>
              <a:highlight>
                <a:srgbClr val="252526"/>
              </a:highlight>
              <a:latin typeface="Menlo" panose="020B0609030804020204" pitchFamily="49" charset="0"/>
            </a:endParaRPr>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NAPLÓZÁS</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176773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C# </a:t>
            </a:r>
            <a:r>
              <a:rPr lang="hu-HU" sz="1400" b="1" dirty="0" err="1">
                <a:latin typeface="Montserrat" pitchFamily="2" charset="77"/>
              </a:rPr>
              <a:t>Trace</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C#-ban a </a:t>
            </a:r>
            <a:r>
              <a:rPr lang="hu-HU" sz="1400" dirty="0" err="1">
                <a:latin typeface="Montserrat" pitchFamily="2" charset="77"/>
              </a:rPr>
              <a:t>Trace</a:t>
            </a:r>
            <a:r>
              <a:rPr lang="hu-HU" sz="1400" dirty="0">
                <a:latin typeface="Montserrat" pitchFamily="2" charset="77"/>
              </a:rPr>
              <a:t> osztályt használhatjuk naplózásra</a:t>
            </a:r>
          </a:p>
          <a:p>
            <a:pPr defTabSz="914377">
              <a:lnSpc>
                <a:spcPct val="100000"/>
              </a:lnSpc>
              <a:spcBef>
                <a:spcPts val="300"/>
              </a:spcBef>
              <a:spcAft>
                <a:spcPts val="200"/>
              </a:spcAft>
            </a:pPr>
            <a:r>
              <a:rPr lang="hu-HU" sz="1400" dirty="0">
                <a:latin typeface="Montserrat" pitchFamily="2" charset="77"/>
              </a:rPr>
              <a:t>C:\</a:t>
            </a:r>
            <a:r>
              <a:rPr lang="hu-HU" sz="1400" dirty="0" err="1">
                <a:latin typeface="Montserrat" pitchFamily="2" charset="77"/>
              </a:rPr>
              <a:t>Temp</a:t>
            </a:r>
            <a:r>
              <a:rPr lang="hu-HU" sz="1400" dirty="0">
                <a:latin typeface="Montserrat" pitchFamily="2" charset="77"/>
              </a:rPr>
              <a:t>\</a:t>
            </a:r>
            <a:r>
              <a:rPr lang="hu-HU" sz="1400" dirty="0" err="1">
                <a:latin typeface="Montserrat" pitchFamily="2" charset="77"/>
              </a:rPr>
              <a:t>log.txt</a:t>
            </a:r>
            <a:r>
              <a:rPr lang="hu-HU" sz="1400" dirty="0">
                <a:latin typeface="Montserrat" pitchFamily="2" charset="77"/>
              </a:rPr>
              <a:t> néven készít nekünk naplóállományt</a:t>
            </a:r>
          </a:p>
          <a:p>
            <a:pPr defTabSz="914377">
              <a:lnSpc>
                <a:spcPct val="100000"/>
              </a:lnSpc>
              <a:spcBef>
                <a:spcPts val="300"/>
              </a:spcBef>
              <a:spcAft>
                <a:spcPts val="200"/>
              </a:spcAft>
            </a:pPr>
            <a:r>
              <a:rPr lang="hu-HU" sz="1400" dirty="0">
                <a:latin typeface="Montserrat" pitchFamily="2" charset="77"/>
              </a:rPr>
              <a:t>A naplóbejegyzéseket kiírja a </a:t>
            </a:r>
            <a:r>
              <a:rPr lang="hu-HU" sz="1400" dirty="0" err="1">
                <a:latin typeface="Montserrat" pitchFamily="2" charset="77"/>
              </a:rPr>
              <a:t>console-ra</a:t>
            </a:r>
            <a:r>
              <a:rPr lang="hu-HU" sz="1400" dirty="0">
                <a:latin typeface="Montserrat" pitchFamily="2" charset="77"/>
              </a:rPr>
              <a:t> is</a:t>
            </a:r>
          </a:p>
          <a:p>
            <a:pPr marL="0" indent="0" defTabSz="914377">
              <a:lnSpc>
                <a:spcPct val="100000"/>
              </a:lnSpc>
              <a:spcBef>
                <a:spcPts val="300"/>
              </a:spcBef>
              <a:spcAft>
                <a:spcPts val="200"/>
              </a:spcAft>
              <a:buNone/>
            </a:pPr>
            <a:r>
              <a:rPr lang="hu-HU" sz="1400" b="1" dirty="0">
                <a:latin typeface="Montserrat" pitchFamily="2" charset="77"/>
              </a:rPr>
              <a:t>Kérdés:</a:t>
            </a:r>
            <a:r>
              <a:rPr lang="hu-HU" sz="1400" dirty="0">
                <a:latin typeface="Montserrat" pitchFamily="2" charset="77"/>
              </a:rPr>
              <a:t> </a:t>
            </a:r>
            <a:r>
              <a:rPr lang="hu-HU" sz="1400" dirty="0" err="1">
                <a:latin typeface="Montserrat" pitchFamily="2" charset="77"/>
              </a:rPr>
              <a:t>Trace</a:t>
            </a:r>
            <a:r>
              <a:rPr lang="hu-HU" sz="1400" dirty="0">
                <a:latin typeface="Montserrat" pitchFamily="2" charset="77"/>
              </a:rPr>
              <a:t> és </a:t>
            </a:r>
            <a:r>
              <a:rPr lang="hu-HU" sz="1400" dirty="0" err="1">
                <a:latin typeface="Montserrat" pitchFamily="2" charset="77"/>
              </a:rPr>
              <a:t>TraceListener</a:t>
            </a:r>
            <a:r>
              <a:rPr lang="hu-HU" sz="1400" dirty="0">
                <a:latin typeface="Montserrat" pitchFamily="2" charset="77"/>
              </a:rPr>
              <a:t> között milyen tervezési mintát látunk?</a:t>
            </a:r>
          </a:p>
        </p:txBody>
      </p:sp>
      <p:sp>
        <p:nvSpPr>
          <p:cNvPr id="13" name="Slide Number Placeholder 21">
            <a:extLst>
              <a:ext uri="{FF2B5EF4-FFF2-40B4-BE49-F238E27FC236}">
                <a16:creationId xmlns:a16="http://schemas.microsoft.com/office/drawing/2014/main" id="{35E69B88-DF45-DF96-2481-194DB00809E2}"/>
              </a:ext>
            </a:extLst>
          </p:cNvPr>
          <p:cNvSpPr txBox="1">
            <a:spLocks/>
          </p:cNvSpPr>
          <p:nvPr/>
        </p:nvSpPr>
        <p:spPr>
          <a:xfrm>
            <a:off x="9120854" y="6350562"/>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16</a:t>
            </a:fld>
            <a:endParaRPr lang="en-GB" b="1" dirty="0">
              <a:solidFill>
                <a:schemeClr val="bg1"/>
              </a:solidFill>
              <a:latin typeface="Montserrat" pitchFamily="2" charset="77"/>
            </a:endParaRPr>
          </a:p>
        </p:txBody>
      </p:sp>
      <p:sp>
        <p:nvSpPr>
          <p:cNvPr id="2" name="TextBox 1">
            <a:extLst>
              <a:ext uri="{FF2B5EF4-FFF2-40B4-BE49-F238E27FC236}">
                <a16:creationId xmlns:a16="http://schemas.microsoft.com/office/drawing/2014/main" id="{CB1785BF-3797-C621-1957-252A7815DEBA}"/>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251078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TECHNIKÁK</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17</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Új- és félév során már vett technikák</a:t>
            </a:r>
            <a:endParaRPr lang="hu-HU" sz="1400" dirty="0">
              <a:latin typeface="Montserrat" pitchFamily="2" charset="77"/>
            </a:endParaRPr>
          </a:p>
          <a:p>
            <a:pPr defTabSz="914377">
              <a:lnSpc>
                <a:spcPct val="100000"/>
              </a:lnSpc>
              <a:spcBef>
                <a:spcPts val="300"/>
              </a:spcBef>
              <a:spcAft>
                <a:spcPts val="200"/>
              </a:spcAft>
            </a:pPr>
            <a:r>
              <a:rPr lang="hu-HU" sz="1400" b="1" dirty="0" err="1">
                <a:latin typeface="Montserrat" pitchFamily="2" charset="77"/>
              </a:rPr>
              <a:t>Observer</a:t>
            </a:r>
            <a:r>
              <a:rPr lang="hu-HU" sz="1400" b="1" dirty="0">
                <a:latin typeface="Montserrat" pitchFamily="2" charset="77"/>
              </a:rPr>
              <a:t> minta</a:t>
            </a:r>
          </a:p>
          <a:p>
            <a:pPr lvl="1" defTabSz="914377">
              <a:lnSpc>
                <a:spcPct val="100000"/>
              </a:lnSpc>
              <a:spcBef>
                <a:spcPts val="300"/>
              </a:spcBef>
              <a:spcAft>
                <a:spcPts val="200"/>
              </a:spcAft>
            </a:pPr>
            <a:r>
              <a:rPr lang="hu-HU" sz="1250" dirty="0">
                <a:latin typeface="Montserrat" pitchFamily="2" charset="77"/>
              </a:rPr>
              <a:t>Egy alany és több megfigyelő</a:t>
            </a:r>
          </a:p>
          <a:p>
            <a:pPr lvl="1" defTabSz="914377">
              <a:lnSpc>
                <a:spcPct val="100000"/>
              </a:lnSpc>
              <a:spcBef>
                <a:spcPts val="300"/>
              </a:spcBef>
              <a:spcAft>
                <a:spcPts val="200"/>
              </a:spcAft>
            </a:pPr>
            <a:r>
              <a:rPr lang="hu-HU" sz="1250" dirty="0">
                <a:latin typeface="Montserrat" pitchFamily="2" charset="77"/>
              </a:rPr>
              <a:t>Ha az alany állapota változik, arról a megfigyelők értesülnek (és változhatnak</a:t>
            </a:r>
          </a:p>
          <a:p>
            <a:pPr defTabSz="914377">
              <a:lnSpc>
                <a:spcPct val="100000"/>
              </a:lnSpc>
              <a:spcBef>
                <a:spcPts val="300"/>
              </a:spcBef>
              <a:spcAft>
                <a:spcPts val="200"/>
              </a:spcAft>
            </a:pPr>
            <a:r>
              <a:rPr lang="hu-HU" sz="1400" b="1" dirty="0" err="1">
                <a:latin typeface="Montserrat" pitchFamily="2" charset="77"/>
              </a:rPr>
              <a:t>Command</a:t>
            </a:r>
            <a:r>
              <a:rPr lang="hu-HU" sz="1400" b="1" dirty="0">
                <a:latin typeface="Montserrat" pitchFamily="2" charset="77"/>
              </a:rPr>
              <a:t> minta</a:t>
            </a:r>
          </a:p>
          <a:p>
            <a:pPr lvl="1" defTabSz="914377">
              <a:lnSpc>
                <a:spcPct val="100000"/>
              </a:lnSpc>
              <a:spcBef>
                <a:spcPts val="300"/>
              </a:spcBef>
              <a:spcAft>
                <a:spcPts val="200"/>
              </a:spcAft>
            </a:pPr>
            <a:r>
              <a:rPr lang="hu-HU" sz="1250" dirty="0">
                <a:latin typeface="Montserrat" pitchFamily="2" charset="77"/>
              </a:rPr>
              <a:t>Ebben a tervezési mintában a kéréseket objektumként </a:t>
            </a:r>
            <a:r>
              <a:rPr lang="hu-HU" sz="1250" dirty="0" err="1">
                <a:latin typeface="Montserrat" pitchFamily="2" charset="77"/>
              </a:rPr>
              <a:t>egységbezárjuk</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Ezáltal a klienseket </a:t>
            </a:r>
            <a:r>
              <a:rPr lang="hu-HU" sz="1250" dirty="0" err="1">
                <a:latin typeface="Montserrat" pitchFamily="2" charset="77"/>
              </a:rPr>
              <a:t>paraméterezhetjük</a:t>
            </a:r>
            <a:r>
              <a:rPr lang="hu-HU" sz="1250" dirty="0">
                <a:latin typeface="Montserrat" pitchFamily="2" charset="77"/>
              </a:rPr>
              <a:t> </a:t>
            </a:r>
            <a:r>
              <a:rPr lang="hu-HU" sz="1250" dirty="0" err="1">
                <a:latin typeface="Montserrat" pitchFamily="2" charset="77"/>
              </a:rPr>
              <a:t>queue-kkal</a:t>
            </a:r>
            <a:r>
              <a:rPr lang="hu-HU" sz="1250" dirty="0">
                <a:latin typeface="Montserrat" pitchFamily="2" charset="77"/>
              </a:rPr>
              <a:t>, kérésekkel és műveletekkel</a:t>
            </a:r>
          </a:p>
          <a:p>
            <a:pPr lvl="1" defTabSz="914377">
              <a:lnSpc>
                <a:spcPct val="100000"/>
              </a:lnSpc>
              <a:spcBef>
                <a:spcPts val="300"/>
              </a:spcBef>
              <a:spcAft>
                <a:spcPts val="200"/>
              </a:spcAft>
            </a:pPr>
            <a:r>
              <a:rPr lang="hu-HU" sz="1250" dirty="0">
                <a:latin typeface="Montserrat" pitchFamily="2" charset="77"/>
              </a:rPr>
              <a:t>Gyakran használják naplózásra is, ahol a parancsokat naplózzuk, melyek tárolhatók, visszafordíthatók és </a:t>
            </a:r>
            <a:r>
              <a:rPr lang="hu-HU" sz="1250" dirty="0" err="1">
                <a:latin typeface="Montserrat" pitchFamily="2" charset="77"/>
              </a:rPr>
              <a:t>újrajátszhatók</a:t>
            </a:r>
            <a:endParaRPr lang="hu-HU" sz="1250" dirty="0">
              <a:latin typeface="Montserrat" pitchFamily="2" charset="77"/>
            </a:endParaRPr>
          </a:p>
          <a:p>
            <a:pPr defTabSz="914377">
              <a:lnSpc>
                <a:spcPct val="100000"/>
              </a:lnSpc>
              <a:spcBef>
                <a:spcPts val="300"/>
              </a:spcBef>
              <a:spcAft>
                <a:spcPts val="200"/>
              </a:spcAft>
            </a:pPr>
            <a:r>
              <a:rPr lang="hu-HU" sz="1400" b="1" dirty="0" err="1">
                <a:latin typeface="Montserrat" pitchFamily="2" charset="77"/>
              </a:rPr>
              <a:t>Memento</a:t>
            </a:r>
            <a:r>
              <a:rPr lang="hu-HU" sz="1400" b="1" dirty="0">
                <a:latin typeface="Montserrat" pitchFamily="2" charset="77"/>
              </a:rPr>
              <a:t> minta</a:t>
            </a:r>
          </a:p>
          <a:p>
            <a:pPr lvl="1" defTabSz="914377">
              <a:lnSpc>
                <a:spcPct val="100000"/>
              </a:lnSpc>
              <a:spcBef>
                <a:spcPts val="300"/>
              </a:spcBef>
              <a:spcAft>
                <a:spcPts val="200"/>
              </a:spcAft>
            </a:pPr>
            <a:r>
              <a:rPr lang="hu-HU" sz="1250" dirty="0">
                <a:latin typeface="Montserrat" pitchFamily="2" charset="77"/>
              </a:rPr>
              <a:t>Leképezi és kimozgatja az objektum belső állapotát, melyre később visszaállítható</a:t>
            </a:r>
          </a:p>
          <a:p>
            <a:pPr lvl="1" defTabSz="914377">
              <a:lnSpc>
                <a:spcPct val="100000"/>
              </a:lnSpc>
              <a:spcBef>
                <a:spcPts val="300"/>
              </a:spcBef>
              <a:spcAft>
                <a:spcPts val="200"/>
              </a:spcAft>
            </a:pPr>
            <a:r>
              <a:rPr lang="hu-HU" sz="1250" dirty="0">
                <a:latin typeface="Montserrat" pitchFamily="2" charset="77"/>
              </a:rPr>
              <a:t>Hasonló a </a:t>
            </a:r>
            <a:r>
              <a:rPr lang="hu-HU" sz="1250" dirty="0" err="1">
                <a:latin typeface="Montserrat" pitchFamily="2" charset="77"/>
              </a:rPr>
              <a:t>Snapshot</a:t>
            </a:r>
            <a:r>
              <a:rPr lang="hu-HU" sz="1250" dirty="0">
                <a:latin typeface="Montserrat" pitchFamily="2" charset="77"/>
              </a:rPr>
              <a:t> mintához, de általánosságban szűkebb a </a:t>
            </a:r>
            <a:r>
              <a:rPr lang="hu-HU" sz="1250" dirty="0" err="1">
                <a:latin typeface="Montserrat" pitchFamily="2" charset="77"/>
              </a:rPr>
              <a:t>scopeja</a:t>
            </a:r>
            <a:endParaRPr lang="hu-HU" sz="1250" dirty="0">
              <a:latin typeface="Montserrat" pitchFamily="2" charset="77"/>
            </a:endParaRPr>
          </a:p>
          <a:p>
            <a:pPr defTabSz="914377">
              <a:lnSpc>
                <a:spcPct val="100000"/>
              </a:lnSpc>
              <a:spcBef>
                <a:spcPts val="300"/>
              </a:spcBef>
              <a:spcAft>
                <a:spcPts val="200"/>
              </a:spcAft>
            </a:pPr>
            <a:r>
              <a:rPr lang="hu-HU" sz="1400" b="1" dirty="0" err="1">
                <a:latin typeface="Montserrat" pitchFamily="2" charset="77"/>
              </a:rPr>
              <a:t>Decorator</a:t>
            </a:r>
            <a:r>
              <a:rPr lang="hu-HU" sz="1400" b="1" dirty="0">
                <a:latin typeface="Montserrat" pitchFamily="2" charset="77"/>
              </a:rPr>
              <a:t> minta</a:t>
            </a:r>
          </a:p>
          <a:p>
            <a:pPr lvl="1" defTabSz="914377">
              <a:lnSpc>
                <a:spcPct val="100000"/>
              </a:lnSpc>
              <a:spcBef>
                <a:spcPts val="300"/>
              </a:spcBef>
              <a:spcAft>
                <a:spcPts val="200"/>
              </a:spcAft>
            </a:pPr>
            <a:r>
              <a:rPr lang="hu-HU" sz="1250" dirty="0">
                <a:latin typeface="Montserrat" pitchFamily="2" charset="77"/>
              </a:rPr>
              <a:t>Nem kifejezetten naplózás célt szolgál</a:t>
            </a:r>
          </a:p>
          <a:p>
            <a:pPr lvl="1" defTabSz="914377">
              <a:lnSpc>
                <a:spcPct val="100000"/>
              </a:lnSpc>
              <a:spcBef>
                <a:spcPts val="300"/>
              </a:spcBef>
              <a:spcAft>
                <a:spcPts val="200"/>
              </a:spcAft>
            </a:pPr>
            <a:r>
              <a:rPr lang="hu-HU" sz="1250" dirty="0">
                <a:latin typeface="Montserrat" pitchFamily="2" charset="77"/>
              </a:rPr>
              <a:t>De </a:t>
            </a:r>
            <a:r>
              <a:rPr lang="hu-HU" sz="1250" dirty="0" err="1">
                <a:latin typeface="Montserrat" pitchFamily="2" charset="77"/>
              </a:rPr>
              <a:t>decoratorokat</a:t>
            </a:r>
            <a:r>
              <a:rPr lang="hu-HU" sz="1250" dirty="0">
                <a:latin typeface="Montserrat" pitchFamily="2" charset="77"/>
              </a:rPr>
              <a:t> felvehetünk úgy, hogy azok biztosítsák a naplózási képességet az adott objektumunkon</a:t>
            </a:r>
          </a:p>
          <a:p>
            <a:pPr lvl="1" defTabSz="914377">
              <a:lnSpc>
                <a:spcPct val="100000"/>
              </a:lnSpc>
              <a:spcBef>
                <a:spcPts val="300"/>
              </a:spcBef>
              <a:spcAft>
                <a:spcPts val="200"/>
              </a:spcAft>
            </a:pPr>
            <a:r>
              <a:rPr lang="hu-HU" sz="1250" dirty="0">
                <a:latin typeface="Montserrat" pitchFamily="2" charset="77"/>
              </a:rPr>
              <a:t>Anélkül, hogy bármiféle módosítást kelljen végeznünk az objektumunkon vagy metódusainkon</a:t>
            </a: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24304566-E8E3-6C0E-4F18-FF4BFD3C027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9337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FELHASZNÁLÁS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18</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 naplóadatoknak számos felhasználási esete van</a:t>
            </a:r>
            <a:endParaRPr lang="hu-HU" sz="14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Audit naplózás</a:t>
            </a:r>
          </a:p>
          <a:p>
            <a:pPr lvl="1" defTabSz="914377">
              <a:lnSpc>
                <a:spcPct val="100000"/>
              </a:lnSpc>
              <a:spcBef>
                <a:spcPts val="300"/>
              </a:spcBef>
              <a:spcAft>
                <a:spcPts val="200"/>
              </a:spcAft>
            </a:pPr>
            <a:r>
              <a:rPr lang="hu-HU" sz="1250" dirty="0">
                <a:latin typeface="Montserrat" pitchFamily="2" charset="77"/>
              </a:rPr>
              <a:t>Ki, Mit, Mikor... Miért, Honnan, Ki által jóváhagyva, stb...</a:t>
            </a:r>
          </a:p>
          <a:p>
            <a:pPr lvl="1" defTabSz="914377">
              <a:lnSpc>
                <a:spcPct val="100000"/>
              </a:lnSpc>
              <a:spcBef>
                <a:spcPts val="300"/>
              </a:spcBef>
              <a:spcAft>
                <a:spcPts val="200"/>
              </a:spcAft>
            </a:pPr>
            <a:r>
              <a:rPr lang="hu-HU" sz="1250" dirty="0" err="1">
                <a:latin typeface="Montserrat" pitchFamily="2" charset="77"/>
              </a:rPr>
              <a:t>Compliance</a:t>
            </a:r>
            <a:r>
              <a:rPr lang="hu-HU" sz="1250" dirty="0">
                <a:latin typeface="Montserrat" pitchFamily="2" charset="77"/>
              </a:rPr>
              <a:t> jelentések</a:t>
            </a:r>
          </a:p>
          <a:p>
            <a:pPr defTabSz="914377">
              <a:lnSpc>
                <a:spcPct val="100000"/>
              </a:lnSpc>
              <a:spcBef>
                <a:spcPts val="300"/>
              </a:spcBef>
              <a:spcAft>
                <a:spcPts val="200"/>
              </a:spcAft>
            </a:pPr>
            <a:r>
              <a:rPr lang="hu-HU" sz="1400" b="1" dirty="0">
                <a:latin typeface="Montserrat" pitchFamily="2" charset="77"/>
              </a:rPr>
              <a:t>Analitika</a:t>
            </a:r>
          </a:p>
          <a:p>
            <a:pPr lvl="1" defTabSz="914377">
              <a:lnSpc>
                <a:spcPct val="100000"/>
              </a:lnSpc>
              <a:spcBef>
                <a:spcPts val="300"/>
              </a:spcBef>
              <a:spcAft>
                <a:spcPts val="200"/>
              </a:spcAft>
            </a:pPr>
            <a:r>
              <a:rPr lang="hu-HU" sz="1250" dirty="0">
                <a:latin typeface="Montserrat" pitchFamily="2" charset="77"/>
              </a:rPr>
              <a:t>Szűrt/Feldolgozott naplóadatok alkalmazása analitikai célokra</a:t>
            </a:r>
          </a:p>
          <a:p>
            <a:pPr lvl="1" defTabSz="914377">
              <a:lnSpc>
                <a:spcPct val="100000"/>
              </a:lnSpc>
              <a:spcBef>
                <a:spcPts val="300"/>
              </a:spcBef>
              <a:spcAft>
                <a:spcPts val="200"/>
              </a:spcAft>
            </a:pPr>
            <a:r>
              <a:rPr lang="hu-HU" sz="1250" dirty="0">
                <a:latin typeface="Montserrat" pitchFamily="2" charset="77"/>
              </a:rPr>
              <a:t>Prediktív adatfeldolgozások</a:t>
            </a:r>
          </a:p>
          <a:p>
            <a:pPr defTabSz="914377">
              <a:lnSpc>
                <a:spcPct val="100000"/>
              </a:lnSpc>
              <a:spcBef>
                <a:spcPts val="300"/>
              </a:spcBef>
              <a:spcAft>
                <a:spcPts val="200"/>
              </a:spcAft>
            </a:pPr>
            <a:r>
              <a:rPr lang="hu-HU" sz="1400" b="1" dirty="0" err="1">
                <a:latin typeface="Montserrat" pitchFamily="2" charset="77"/>
              </a:rPr>
              <a:t>SecOps</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SOC/SIEM</a:t>
            </a:r>
          </a:p>
          <a:p>
            <a:pPr lvl="1" defTabSz="914377">
              <a:lnSpc>
                <a:spcPct val="100000"/>
              </a:lnSpc>
              <a:spcBef>
                <a:spcPts val="300"/>
              </a:spcBef>
              <a:spcAft>
                <a:spcPts val="200"/>
              </a:spcAft>
            </a:pPr>
            <a:r>
              <a:rPr lang="hu-HU" sz="1250" dirty="0">
                <a:latin typeface="Montserrat" pitchFamily="2" charset="77"/>
              </a:rPr>
              <a:t>Riasztások</a:t>
            </a:r>
          </a:p>
          <a:p>
            <a:pPr lvl="1" defTabSz="914377">
              <a:lnSpc>
                <a:spcPct val="100000"/>
              </a:lnSpc>
              <a:spcBef>
                <a:spcPts val="300"/>
              </a:spcBef>
              <a:spcAft>
                <a:spcPts val="200"/>
              </a:spcAft>
            </a:pPr>
            <a:r>
              <a:rPr lang="hu-HU" sz="1250" dirty="0" err="1">
                <a:latin typeface="Montserrat" pitchFamily="2" charset="77"/>
              </a:rPr>
              <a:t>Forensic</a:t>
            </a:r>
            <a:r>
              <a:rPr lang="hu-HU" sz="1250" dirty="0">
                <a:latin typeface="Montserrat" pitchFamily="2" charset="77"/>
              </a:rPr>
              <a:t> Analízis</a:t>
            </a:r>
          </a:p>
          <a:p>
            <a:pPr defTabSz="914377">
              <a:lnSpc>
                <a:spcPct val="100000"/>
              </a:lnSpc>
              <a:spcBef>
                <a:spcPts val="300"/>
              </a:spcBef>
              <a:spcAft>
                <a:spcPts val="200"/>
              </a:spcAft>
            </a:pPr>
            <a:r>
              <a:rPr lang="hu-HU" sz="1400" b="1" dirty="0">
                <a:latin typeface="Montserrat" pitchFamily="2" charset="77"/>
              </a:rPr>
              <a:t>Üzemeltetés</a:t>
            </a:r>
          </a:p>
          <a:p>
            <a:pPr lvl="1" defTabSz="914377">
              <a:lnSpc>
                <a:spcPct val="100000"/>
              </a:lnSpc>
              <a:spcBef>
                <a:spcPts val="300"/>
              </a:spcBef>
              <a:spcAft>
                <a:spcPts val="200"/>
              </a:spcAft>
            </a:pPr>
            <a:r>
              <a:rPr lang="hu-HU" sz="1250" dirty="0" err="1">
                <a:latin typeface="Montserrat" pitchFamily="2" charset="77"/>
              </a:rPr>
              <a:t>Performancia</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Rendszeresemények</a:t>
            </a:r>
          </a:p>
          <a:p>
            <a:pPr defTabSz="914377">
              <a:lnSpc>
                <a:spcPct val="100000"/>
              </a:lnSpc>
              <a:spcBef>
                <a:spcPts val="300"/>
              </a:spcBef>
              <a:spcAft>
                <a:spcPts val="200"/>
              </a:spcAft>
            </a:pPr>
            <a:r>
              <a:rPr lang="hu-HU" sz="1400" b="1" dirty="0">
                <a:latin typeface="Montserrat" pitchFamily="2" charset="77"/>
              </a:rPr>
              <a:t>BI</a:t>
            </a:r>
          </a:p>
          <a:p>
            <a:pPr lvl="1" defTabSz="914377">
              <a:lnSpc>
                <a:spcPct val="100000"/>
              </a:lnSpc>
              <a:spcBef>
                <a:spcPts val="300"/>
              </a:spcBef>
              <a:spcAft>
                <a:spcPts val="200"/>
              </a:spcAft>
            </a:pPr>
            <a:r>
              <a:rPr lang="hu-HU" sz="1250" dirty="0">
                <a:latin typeface="Montserrat" pitchFamily="2" charset="77"/>
              </a:rPr>
              <a:t>Felhasználási szokások</a:t>
            </a:r>
          </a:p>
          <a:p>
            <a:pPr lvl="1" defTabSz="914377">
              <a:lnSpc>
                <a:spcPct val="100000"/>
              </a:lnSpc>
              <a:spcBef>
                <a:spcPts val="300"/>
              </a:spcBef>
              <a:spcAft>
                <a:spcPts val="200"/>
              </a:spcAft>
            </a:pPr>
            <a:r>
              <a:rPr lang="hu-HU" sz="1250" dirty="0">
                <a:latin typeface="Montserrat" pitchFamily="2" charset="77"/>
              </a:rPr>
              <a:t>Üzleti jelentések</a:t>
            </a: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24304566-E8E3-6C0E-4F18-FF4BFD3C027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464908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073C4-3C1A-FDC2-E62F-B8A401BE2E5A}"/>
              </a:ext>
            </a:extLst>
          </p:cNvPr>
          <p:cNvSpPr/>
          <p:nvPr/>
        </p:nvSpPr>
        <p:spPr>
          <a:xfrm>
            <a:off x="0" y="2274737"/>
            <a:ext cx="12192000" cy="3373112"/>
          </a:xfrm>
          <a:prstGeom prst="rect">
            <a:avLst/>
          </a:prstGeom>
          <a:solidFill>
            <a:srgbClr val="003366">
              <a:alpha val="1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5" name="Rounded Rectangle 4">
            <a:extLst>
              <a:ext uri="{FF2B5EF4-FFF2-40B4-BE49-F238E27FC236}">
                <a16:creationId xmlns:a16="http://schemas.microsoft.com/office/drawing/2014/main" id="{3DFA0593-924A-5EFE-66ED-BC24B1AFD613}"/>
              </a:ext>
            </a:extLst>
          </p:cNvPr>
          <p:cNvSpPr/>
          <p:nvPr/>
        </p:nvSpPr>
        <p:spPr>
          <a:xfrm>
            <a:off x="876176"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a:t>
            </a:fld>
            <a:endParaRPr lang="en-GB" b="1" dirty="0">
              <a:latin typeface="Montserrat" pitchFamily="2" charset="77"/>
            </a:endParaRPr>
          </a:p>
        </p:txBody>
      </p:sp>
      <p:sp>
        <p:nvSpPr>
          <p:cNvPr id="24" name="TextBox 23">
            <a:extLst>
              <a:ext uri="{FF2B5EF4-FFF2-40B4-BE49-F238E27FC236}">
                <a16:creationId xmlns:a16="http://schemas.microsoft.com/office/drawing/2014/main" id="{19059A9A-14A3-71B7-FED8-129C5C6457DE}"/>
              </a:ext>
            </a:extLst>
          </p:cNvPr>
          <p:cNvSpPr txBox="1"/>
          <p:nvPr/>
        </p:nvSpPr>
        <p:spPr>
          <a:xfrm>
            <a:off x="876176" y="1879756"/>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TDD</a:t>
            </a: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TÉMAKÖRÖK:</a:t>
            </a:r>
          </a:p>
        </p:txBody>
      </p:sp>
      <p:cxnSp>
        <p:nvCxnSpPr>
          <p:cNvPr id="30" name="Straight Connector 29">
            <a:extLst>
              <a:ext uri="{FF2B5EF4-FFF2-40B4-BE49-F238E27FC236}">
                <a16:creationId xmlns:a16="http://schemas.microsoft.com/office/drawing/2014/main" id="{87D89393-9C44-8231-05EA-9CFA8FE71BAA}"/>
              </a:ext>
            </a:extLst>
          </p:cNvPr>
          <p:cNvCxnSpPr/>
          <p:nvPr/>
        </p:nvCxnSpPr>
        <p:spPr>
          <a:xfrm>
            <a:off x="1187981"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988285" y="2453269"/>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Lépései</a:t>
            </a:r>
          </a:p>
          <a:p>
            <a:pPr marL="134934" indent="-134934" defTabSz="914377">
              <a:lnSpc>
                <a:spcPct val="100000"/>
              </a:lnSpc>
              <a:spcBef>
                <a:spcPts val="300"/>
              </a:spcBef>
              <a:spcAft>
                <a:spcPts val="200"/>
              </a:spcAft>
            </a:pPr>
            <a:r>
              <a:rPr lang="hu-HU" sz="1400" dirty="0" err="1">
                <a:latin typeface="Montserrat" pitchFamily="2" charset="77"/>
              </a:rPr>
              <a:t>Clean</a:t>
            </a:r>
            <a:r>
              <a:rPr lang="hu-HU" sz="1400" dirty="0">
                <a:latin typeface="Montserrat" pitchFamily="2" charset="77"/>
              </a:rPr>
              <a:t> </a:t>
            </a:r>
            <a:r>
              <a:rPr lang="hu-HU" sz="1400" dirty="0" err="1">
                <a:latin typeface="Montserrat" pitchFamily="2" charset="77"/>
              </a:rPr>
              <a:t>Code</a:t>
            </a:r>
            <a:r>
              <a:rPr lang="hu-HU" sz="1400" dirty="0">
                <a:latin typeface="Montserrat" pitchFamily="2" charset="77"/>
              </a:rPr>
              <a:t> és TDD</a:t>
            </a:r>
          </a:p>
          <a:p>
            <a:pPr marL="134934" indent="-134934" defTabSz="914377">
              <a:lnSpc>
                <a:spcPct val="100000"/>
              </a:lnSpc>
              <a:spcBef>
                <a:spcPts val="300"/>
              </a:spcBef>
              <a:spcAft>
                <a:spcPts val="200"/>
              </a:spcAft>
            </a:pPr>
            <a:r>
              <a:rPr lang="hu-HU" sz="1400" dirty="0">
                <a:latin typeface="Montserrat" pitchFamily="2" charset="77"/>
              </a:rPr>
              <a:t>Előnyök</a:t>
            </a:r>
          </a:p>
          <a:p>
            <a:pPr marL="134934" indent="-134934" defTabSz="914377">
              <a:lnSpc>
                <a:spcPct val="100000"/>
              </a:lnSpc>
              <a:spcBef>
                <a:spcPts val="300"/>
              </a:spcBef>
              <a:spcAft>
                <a:spcPts val="200"/>
              </a:spcAft>
            </a:pPr>
            <a:r>
              <a:rPr lang="hu-HU" sz="1400" dirty="0">
                <a:latin typeface="Montserrat" pitchFamily="2" charset="77"/>
              </a:rPr>
              <a:t>Piros-Zöld-Piros</a:t>
            </a:r>
          </a:p>
          <a:p>
            <a:pPr marL="134934" indent="-134934" defTabSz="914377">
              <a:lnSpc>
                <a:spcPct val="100000"/>
              </a:lnSpc>
              <a:spcBef>
                <a:spcPts val="300"/>
              </a:spcBef>
              <a:spcAft>
                <a:spcPts val="200"/>
              </a:spcAft>
            </a:pPr>
            <a:r>
              <a:rPr lang="hu-HU" sz="1400" dirty="0">
                <a:latin typeface="Montserrat" pitchFamily="2" charset="77"/>
              </a:rPr>
              <a:t>Piros-Zöld-Kék-Piros</a:t>
            </a:r>
          </a:p>
          <a:p>
            <a:pPr marL="134934" indent="-134934" defTabSz="914377">
              <a:lnSpc>
                <a:spcPct val="100000"/>
              </a:lnSpc>
              <a:spcBef>
                <a:spcPts val="300"/>
              </a:spcBef>
              <a:spcAft>
                <a:spcPts val="200"/>
              </a:spcAft>
            </a:pPr>
            <a:r>
              <a:rPr lang="hu-HU" sz="1400" dirty="0">
                <a:latin typeface="Montserrat" pitchFamily="2" charset="77"/>
              </a:rPr>
              <a:t>Kettős könyvelés a </a:t>
            </a:r>
            <a:r>
              <a:rPr lang="hu-HU" sz="1400" dirty="0" err="1">
                <a:latin typeface="Montserrat" pitchFamily="2" charset="77"/>
              </a:rPr>
              <a:t>szoftverfejleszésben</a:t>
            </a:r>
            <a:endParaRPr lang="hu-HU" sz="1400" dirty="0">
              <a:latin typeface="Montserrat" pitchFamily="2" charset="77"/>
            </a:endParaRPr>
          </a:p>
        </p:txBody>
      </p:sp>
      <p:sp>
        <p:nvSpPr>
          <p:cNvPr id="3" name="Rounded Rectangle 2">
            <a:extLst>
              <a:ext uri="{FF2B5EF4-FFF2-40B4-BE49-F238E27FC236}">
                <a16:creationId xmlns:a16="http://schemas.microsoft.com/office/drawing/2014/main" id="{F7B436A3-BA60-6EE3-F464-93BF542C6AEA}"/>
              </a:ext>
            </a:extLst>
          </p:cNvPr>
          <p:cNvSpPr/>
          <p:nvPr/>
        </p:nvSpPr>
        <p:spPr>
          <a:xfrm>
            <a:off x="4439177" y="1770417"/>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1BD972D-FF3C-A6D3-3729-CD3F04D18319}"/>
              </a:ext>
            </a:extLst>
          </p:cNvPr>
          <p:cNvSpPr txBox="1"/>
          <p:nvPr/>
        </p:nvSpPr>
        <p:spPr>
          <a:xfrm>
            <a:off x="4439177" y="1879630"/>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Naplózás</a:t>
            </a:r>
            <a:endParaRPr lang="en-GB" b="1" dirty="0">
              <a:solidFill>
                <a:srgbClr val="003366"/>
              </a:solidFill>
              <a:latin typeface="Montserrat ExtraBold" pitchFamily="2" charset="77"/>
            </a:endParaRPr>
          </a:p>
        </p:txBody>
      </p:sp>
      <p:cxnSp>
        <p:nvCxnSpPr>
          <p:cNvPr id="8" name="Straight Connector 7">
            <a:extLst>
              <a:ext uri="{FF2B5EF4-FFF2-40B4-BE49-F238E27FC236}">
                <a16:creationId xmlns:a16="http://schemas.microsoft.com/office/drawing/2014/main" id="{78F89C9D-A9E6-CA30-20B7-97DA08EB0137}"/>
              </a:ext>
            </a:extLst>
          </p:cNvPr>
          <p:cNvCxnSpPr/>
          <p:nvPr/>
        </p:nvCxnSpPr>
        <p:spPr>
          <a:xfrm>
            <a:off x="4750978" y="2248836"/>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9" name="Tartalom helye 3">
            <a:extLst>
              <a:ext uri="{FF2B5EF4-FFF2-40B4-BE49-F238E27FC236}">
                <a16:creationId xmlns:a16="http://schemas.microsoft.com/office/drawing/2014/main" id="{0B8CAABD-977D-467D-B215-1ABD76C104AD}"/>
              </a:ext>
            </a:extLst>
          </p:cNvPr>
          <p:cNvSpPr txBox="1">
            <a:spLocks/>
          </p:cNvSpPr>
          <p:nvPr/>
        </p:nvSpPr>
        <p:spPr>
          <a:xfrm>
            <a:off x="4551598" y="2453142"/>
            <a:ext cx="3026979" cy="3373111"/>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Bevezetés</a:t>
            </a:r>
          </a:p>
          <a:p>
            <a:pPr marL="134934" indent="-134934" defTabSz="914377">
              <a:lnSpc>
                <a:spcPct val="100000"/>
              </a:lnSpc>
              <a:spcBef>
                <a:spcPts val="300"/>
              </a:spcBef>
              <a:spcAft>
                <a:spcPts val="200"/>
              </a:spcAft>
            </a:pPr>
            <a:r>
              <a:rPr lang="hu-HU" sz="1400" dirty="0">
                <a:latin typeface="Montserrat" pitchFamily="2" charset="77"/>
              </a:rPr>
              <a:t>Technikák</a:t>
            </a:r>
          </a:p>
          <a:p>
            <a:pPr marL="134934" indent="-134934" defTabSz="914377">
              <a:lnSpc>
                <a:spcPct val="100000"/>
              </a:lnSpc>
              <a:spcBef>
                <a:spcPts val="300"/>
              </a:spcBef>
              <a:spcAft>
                <a:spcPts val="200"/>
              </a:spcAft>
            </a:pPr>
            <a:r>
              <a:rPr lang="hu-HU" sz="1400" dirty="0">
                <a:latin typeface="Montserrat" pitchFamily="2" charset="77"/>
              </a:rPr>
              <a:t>Felhasználások</a:t>
            </a:r>
          </a:p>
          <a:p>
            <a:pPr marL="477834" lvl="1" indent="-134934" defTabSz="914377">
              <a:lnSpc>
                <a:spcPct val="100000"/>
              </a:lnSpc>
              <a:spcBef>
                <a:spcPts val="300"/>
              </a:spcBef>
              <a:spcAft>
                <a:spcPts val="200"/>
              </a:spcAft>
            </a:pPr>
            <a:r>
              <a:rPr lang="hu-HU" sz="1250" dirty="0">
                <a:latin typeface="Montserrat" pitchFamily="2" charset="77"/>
              </a:rPr>
              <a:t>Audit</a:t>
            </a:r>
          </a:p>
          <a:p>
            <a:pPr marL="477834" lvl="1" indent="-134934" defTabSz="914377">
              <a:lnSpc>
                <a:spcPct val="100000"/>
              </a:lnSpc>
              <a:spcBef>
                <a:spcPts val="300"/>
              </a:spcBef>
              <a:spcAft>
                <a:spcPts val="200"/>
              </a:spcAft>
            </a:pPr>
            <a:r>
              <a:rPr lang="hu-HU" sz="1250" dirty="0">
                <a:latin typeface="Montserrat" pitchFamily="2" charset="77"/>
              </a:rPr>
              <a:t>SIEM</a:t>
            </a:r>
          </a:p>
          <a:p>
            <a:pPr marL="477834" lvl="1" indent="-134934" defTabSz="914377">
              <a:lnSpc>
                <a:spcPct val="100000"/>
              </a:lnSpc>
              <a:spcBef>
                <a:spcPts val="300"/>
              </a:spcBef>
              <a:spcAft>
                <a:spcPts val="200"/>
              </a:spcAft>
            </a:pPr>
            <a:r>
              <a:rPr lang="hu-HU" sz="1250" dirty="0">
                <a:latin typeface="Montserrat" pitchFamily="2" charset="77"/>
              </a:rPr>
              <a:t>Analitika</a:t>
            </a:r>
          </a:p>
          <a:p>
            <a:pPr marL="477834" lvl="1" indent="-134934" defTabSz="914377">
              <a:lnSpc>
                <a:spcPct val="100000"/>
              </a:lnSpc>
              <a:spcBef>
                <a:spcPts val="300"/>
              </a:spcBef>
              <a:spcAft>
                <a:spcPts val="200"/>
              </a:spcAft>
            </a:pPr>
            <a:r>
              <a:rPr lang="hu-HU" sz="1400" dirty="0">
                <a:latin typeface="Montserrat" pitchFamily="2" charset="77"/>
              </a:rPr>
              <a:t>Üzemeltetés</a:t>
            </a:r>
            <a:endParaRPr lang="hu-HU" sz="1250" dirty="0">
              <a:latin typeface="Montserrat" pitchFamily="2" charset="77"/>
            </a:endParaRPr>
          </a:p>
        </p:txBody>
      </p:sp>
      <p:sp>
        <p:nvSpPr>
          <p:cNvPr id="10" name="Rounded Rectangle 9">
            <a:extLst>
              <a:ext uri="{FF2B5EF4-FFF2-40B4-BE49-F238E27FC236}">
                <a16:creationId xmlns:a16="http://schemas.microsoft.com/office/drawing/2014/main" id="{D9A23D9E-1378-BB1C-E06E-C5F69DBB1D97}"/>
              </a:ext>
            </a:extLst>
          </p:cNvPr>
          <p:cNvSpPr/>
          <p:nvPr/>
        </p:nvSpPr>
        <p:spPr>
          <a:xfrm>
            <a:off x="7996569" y="1770417"/>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29884E99-F45D-C585-C0F7-EBAABC1996AC}"/>
              </a:ext>
            </a:extLst>
          </p:cNvPr>
          <p:cNvSpPr txBox="1"/>
          <p:nvPr/>
        </p:nvSpPr>
        <p:spPr>
          <a:xfrm>
            <a:off x="7996569" y="1879630"/>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AOP</a:t>
            </a:r>
          </a:p>
        </p:txBody>
      </p:sp>
      <p:cxnSp>
        <p:nvCxnSpPr>
          <p:cNvPr id="15" name="Straight Connector 14">
            <a:extLst>
              <a:ext uri="{FF2B5EF4-FFF2-40B4-BE49-F238E27FC236}">
                <a16:creationId xmlns:a16="http://schemas.microsoft.com/office/drawing/2014/main" id="{15DE0A5B-BF47-6BAF-6727-63EAEB2E91C3}"/>
              </a:ext>
            </a:extLst>
          </p:cNvPr>
          <p:cNvCxnSpPr/>
          <p:nvPr/>
        </p:nvCxnSpPr>
        <p:spPr>
          <a:xfrm>
            <a:off x="8308370" y="2248836"/>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6" name="Tartalom helye 3">
            <a:extLst>
              <a:ext uri="{FF2B5EF4-FFF2-40B4-BE49-F238E27FC236}">
                <a16:creationId xmlns:a16="http://schemas.microsoft.com/office/drawing/2014/main" id="{76D82505-361A-299F-36D6-760BB5266513}"/>
              </a:ext>
            </a:extLst>
          </p:cNvPr>
          <p:cNvSpPr txBox="1">
            <a:spLocks/>
          </p:cNvSpPr>
          <p:nvPr/>
        </p:nvSpPr>
        <p:spPr>
          <a:xfrm>
            <a:off x="8108990" y="2453142"/>
            <a:ext cx="3026979" cy="3373111"/>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Bemutatás</a:t>
            </a:r>
          </a:p>
          <a:p>
            <a:pPr marL="134934" indent="-134934" defTabSz="914377">
              <a:lnSpc>
                <a:spcPct val="100000"/>
              </a:lnSpc>
              <a:spcBef>
                <a:spcPts val="300"/>
              </a:spcBef>
              <a:spcAft>
                <a:spcPts val="200"/>
              </a:spcAft>
            </a:pPr>
            <a:r>
              <a:rPr lang="hu-HU" sz="1400" dirty="0">
                <a:latin typeface="Montserrat" pitchFamily="2" charset="77"/>
              </a:rPr>
              <a:t>AOP és OOP</a:t>
            </a:r>
          </a:p>
          <a:p>
            <a:pPr marL="134934" indent="-134934" defTabSz="914377">
              <a:lnSpc>
                <a:spcPct val="100000"/>
              </a:lnSpc>
              <a:spcBef>
                <a:spcPts val="300"/>
              </a:spcBef>
              <a:spcAft>
                <a:spcPts val="200"/>
              </a:spcAft>
            </a:pPr>
            <a:r>
              <a:rPr lang="hu-HU" sz="1400" dirty="0">
                <a:latin typeface="Montserrat" pitchFamily="2" charset="77"/>
              </a:rPr>
              <a:t>Gyakorlás</a:t>
            </a:r>
          </a:p>
        </p:txBody>
      </p:sp>
    </p:spTree>
    <p:extLst>
      <p:ext uri="{BB962C8B-B14F-4D97-AF65-F5344CB8AC3E}">
        <p14:creationId xmlns:p14="http://schemas.microsoft.com/office/powerpoint/2010/main" val="1829725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FAE9A-FCC2-4DA9-84EB-11B5093C65A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0000"/>
                    </a14:imgEffect>
                    <a14:imgEffect>
                      <a14:saturation sat="0"/>
                    </a14:imgEffect>
                  </a14:imgLayer>
                </a14:imgProps>
              </a:ext>
            </a:extLst>
          </a:blip>
          <a:srcRect t="19940" b="19940"/>
          <a:stretch/>
        </p:blipFill>
        <p:spPr>
          <a:xfrm>
            <a:off x="0" y="720000"/>
            <a:ext cx="12192000" cy="5497434"/>
          </a:xfrm>
          <a:prstGeom prst="rect">
            <a:avLst/>
          </a:prstGeom>
        </p:spPr>
      </p:pic>
      <p:sp>
        <p:nvSpPr>
          <p:cNvPr id="8" name="Rectangle 7">
            <a:extLst>
              <a:ext uri="{FF2B5EF4-FFF2-40B4-BE49-F238E27FC236}">
                <a16:creationId xmlns:a16="http://schemas.microsoft.com/office/drawing/2014/main" id="{C8676FE8-B411-B350-7990-0B93551BFB48}"/>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0" y="1848952"/>
            <a:ext cx="12191999"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ASPEKTUSORIENTÁLT PROGRAMOZÁS</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530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530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AOP</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45058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5058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AOP </a:t>
            </a:r>
            <a:r>
              <a:rPr lang="en-GB" b="1" dirty="0" err="1">
                <a:solidFill>
                  <a:srgbClr val="003366"/>
                </a:solidFill>
                <a:latin typeface="Montserrat ExtraBold" pitchFamily="2" charset="77"/>
              </a:rPr>
              <a:t>és</a:t>
            </a:r>
            <a:r>
              <a:rPr lang="en-GB" b="1" dirty="0">
                <a:solidFill>
                  <a:srgbClr val="003366"/>
                </a:solidFill>
                <a:latin typeface="Montserrat ExtraBold" pitchFamily="2" charset="77"/>
              </a:rPr>
              <a:t> OOP</a:t>
            </a:r>
          </a:p>
        </p:txBody>
      </p:sp>
      <p:sp>
        <p:nvSpPr>
          <p:cNvPr id="10" name="Slide Number Placeholder 21">
            <a:extLst>
              <a:ext uri="{FF2B5EF4-FFF2-40B4-BE49-F238E27FC236}">
                <a16:creationId xmlns:a16="http://schemas.microsoft.com/office/drawing/2014/main" id="{79497280-1391-6B5D-B997-4AAF1E9AE585}"/>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19</a:t>
            </a:fld>
            <a:endParaRPr lang="en-GB" b="1" dirty="0">
              <a:latin typeface="Montserrat" pitchFamily="2" charset="77"/>
            </a:endParaRPr>
          </a:p>
        </p:txBody>
      </p:sp>
      <p:sp>
        <p:nvSpPr>
          <p:cNvPr id="2" name="Rounded Rectangle 1">
            <a:extLst>
              <a:ext uri="{FF2B5EF4-FFF2-40B4-BE49-F238E27FC236}">
                <a16:creationId xmlns:a16="http://schemas.microsoft.com/office/drawing/2014/main" id="{75B7DB1B-464F-2841-C399-6F15A5DDAC8D}"/>
              </a:ext>
            </a:extLst>
          </p:cNvPr>
          <p:cNvSpPr/>
          <p:nvPr/>
        </p:nvSpPr>
        <p:spPr>
          <a:xfrm>
            <a:off x="78586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354177A2-EE89-80D5-3929-60B6B857A3AF}"/>
              </a:ext>
            </a:extLst>
          </p:cNvPr>
          <p:cNvSpPr txBox="1"/>
          <p:nvPr/>
        </p:nvSpPr>
        <p:spPr>
          <a:xfrm>
            <a:off x="78586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GYAKORLÁS</a:t>
            </a:r>
          </a:p>
        </p:txBody>
      </p:sp>
      <p:sp>
        <p:nvSpPr>
          <p:cNvPr id="5" name="TextBox 4">
            <a:extLst>
              <a:ext uri="{FF2B5EF4-FFF2-40B4-BE49-F238E27FC236}">
                <a16:creationId xmlns:a16="http://schemas.microsoft.com/office/drawing/2014/main" id="{2C4CE3E3-437D-CDAD-4DA0-0B180B41B854}"/>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357097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ASPEKTUSORIENTÁLT PROGRAMOZÁS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20</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 naplózás hasznos, de ne szemetelje az osztályainkat kóddal</a:t>
            </a:r>
            <a:endParaRPr lang="hu-HU" sz="14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Tiszta osztály</a:t>
            </a:r>
          </a:p>
          <a:p>
            <a:pPr lvl="1" defTabSz="914377">
              <a:lnSpc>
                <a:spcPct val="100000"/>
              </a:lnSpc>
              <a:spcBef>
                <a:spcPts val="300"/>
              </a:spcBef>
              <a:spcAft>
                <a:spcPts val="200"/>
              </a:spcAft>
            </a:pPr>
            <a:r>
              <a:rPr lang="hu-HU" sz="1250" dirty="0">
                <a:latin typeface="Montserrat" pitchFamily="2" charset="77"/>
              </a:rPr>
              <a:t>Nem „szennyezi” be a naplózás, jogosultságkezelés, stb...</a:t>
            </a:r>
          </a:p>
          <a:p>
            <a:pPr lvl="1" defTabSz="914377">
              <a:lnSpc>
                <a:spcPct val="100000"/>
              </a:lnSpc>
              <a:spcBef>
                <a:spcPts val="300"/>
              </a:spcBef>
              <a:spcAft>
                <a:spcPts val="200"/>
              </a:spcAft>
            </a:pPr>
            <a:r>
              <a:rPr lang="hu-HU" sz="1250" dirty="0" err="1">
                <a:latin typeface="Montserrat" pitchFamily="2" charset="77"/>
              </a:rPr>
              <a:t>Core</a:t>
            </a:r>
            <a:r>
              <a:rPr lang="hu-HU" sz="1250" dirty="0">
                <a:latin typeface="Montserrat" pitchFamily="2" charset="77"/>
              </a:rPr>
              <a:t> funkció elválasztása a többi must </a:t>
            </a:r>
            <a:r>
              <a:rPr lang="hu-HU" sz="1250" dirty="0" err="1">
                <a:latin typeface="Montserrat" pitchFamily="2" charset="77"/>
              </a:rPr>
              <a:t>have-től</a:t>
            </a: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Aspektusok</a:t>
            </a:r>
          </a:p>
          <a:p>
            <a:pPr lvl="1" defTabSz="914377">
              <a:lnSpc>
                <a:spcPct val="100000"/>
              </a:lnSpc>
              <a:spcBef>
                <a:spcPts val="300"/>
              </a:spcBef>
              <a:spcAft>
                <a:spcPts val="200"/>
              </a:spcAft>
            </a:pPr>
            <a:r>
              <a:rPr lang="hu-HU" sz="1250" dirty="0">
                <a:latin typeface="Montserrat" pitchFamily="2" charset="77"/>
              </a:rPr>
              <a:t>Naplózni kell a Kurzus és a Hallgató osztályban is</a:t>
            </a:r>
          </a:p>
          <a:p>
            <a:pPr lvl="1" defTabSz="914377">
              <a:lnSpc>
                <a:spcPct val="100000"/>
              </a:lnSpc>
              <a:spcBef>
                <a:spcPts val="300"/>
              </a:spcBef>
              <a:spcAft>
                <a:spcPts val="200"/>
              </a:spcAft>
            </a:pPr>
            <a:r>
              <a:rPr lang="hu-HU" sz="1250" dirty="0">
                <a:latin typeface="Montserrat" pitchFamily="2" charset="77"/>
              </a:rPr>
              <a:t>A naplózás egy aspektus</a:t>
            </a:r>
          </a:p>
          <a:p>
            <a:pPr lvl="1" defTabSz="914377">
              <a:lnSpc>
                <a:spcPct val="100000"/>
              </a:lnSpc>
              <a:spcBef>
                <a:spcPts val="300"/>
              </a:spcBef>
              <a:spcAft>
                <a:spcPts val="200"/>
              </a:spcAft>
            </a:pPr>
            <a:r>
              <a:rPr lang="hu-HU" sz="1250" dirty="0">
                <a:latin typeface="Montserrat" pitchFamily="2" charset="77"/>
              </a:rPr>
              <a:t>Az aspektus olyan feladat, melyet minden (vagy nagyon sok) különböző feladatot ellátó osztálynak el kell </a:t>
            </a:r>
            <a:r>
              <a:rPr lang="hu-HU" sz="1250" dirty="0" err="1">
                <a:latin typeface="Montserrat" pitchFamily="2" charset="77"/>
              </a:rPr>
              <a:t>végeznia</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Átmetsző ügyek – </a:t>
            </a:r>
            <a:r>
              <a:rPr lang="hu-HU" sz="1250" dirty="0" err="1">
                <a:latin typeface="Montserrat" pitchFamily="2" charset="77"/>
              </a:rPr>
              <a:t>Crosscutting</a:t>
            </a:r>
            <a:r>
              <a:rPr lang="hu-HU" sz="1250" dirty="0">
                <a:latin typeface="Montserrat" pitchFamily="2" charset="77"/>
              </a:rPr>
              <a:t> </a:t>
            </a:r>
            <a:r>
              <a:rPr lang="hu-HU" sz="1250" dirty="0" err="1">
                <a:latin typeface="Montserrat" pitchFamily="2" charset="77"/>
              </a:rPr>
              <a:t>concerns</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Érdemes külön szervezni az aspektusokat</a:t>
            </a:r>
          </a:p>
          <a:p>
            <a:pPr marL="342900" lvl="1" indent="0" defTabSz="914377">
              <a:lnSpc>
                <a:spcPct val="100000"/>
              </a:lnSpc>
              <a:spcBef>
                <a:spcPts val="300"/>
              </a:spcBef>
              <a:spcAft>
                <a:spcPts val="200"/>
              </a:spcAft>
              <a:buNone/>
            </a:pPr>
            <a:r>
              <a:rPr lang="hu-HU" sz="1250" b="1" dirty="0">
                <a:latin typeface="Montserrat" pitchFamily="2" charset="77"/>
              </a:rPr>
              <a:t>Kérdés:</a:t>
            </a:r>
            <a:r>
              <a:rPr lang="hu-HU" sz="1250" dirty="0">
                <a:latin typeface="Montserrat" pitchFamily="2" charset="77"/>
              </a:rPr>
              <a:t> Melyik alapelveink illeszkednek ide?</a:t>
            </a:r>
          </a:p>
        </p:txBody>
      </p:sp>
      <p:sp>
        <p:nvSpPr>
          <p:cNvPr id="3" name="TextBox 2">
            <a:extLst>
              <a:ext uri="{FF2B5EF4-FFF2-40B4-BE49-F238E27FC236}">
                <a16:creationId xmlns:a16="http://schemas.microsoft.com/office/drawing/2014/main" id="{24304566-E8E3-6C0E-4F18-FF4BFD3C027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7121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ASPEKTUSORIENTÁLT PROGRAMOZÁS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21</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Definíciók</a:t>
            </a:r>
            <a:endParaRPr lang="hu-HU" sz="14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Aspektus - </a:t>
            </a:r>
            <a:r>
              <a:rPr lang="hu-HU" sz="1400" b="1" dirty="0" err="1">
                <a:latin typeface="Montserrat" pitchFamily="2" charset="77"/>
              </a:rPr>
              <a:t>Aspect</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Ide kell kiszervezni az átmetsző követelményeket</a:t>
            </a:r>
          </a:p>
          <a:p>
            <a:pPr defTabSz="914377">
              <a:lnSpc>
                <a:spcPct val="100000"/>
              </a:lnSpc>
              <a:spcBef>
                <a:spcPts val="300"/>
              </a:spcBef>
              <a:spcAft>
                <a:spcPts val="200"/>
              </a:spcAft>
            </a:pPr>
            <a:r>
              <a:rPr lang="hu-HU" sz="1400" b="1" dirty="0">
                <a:latin typeface="Montserrat" pitchFamily="2" charset="77"/>
              </a:rPr>
              <a:t>Szövés - </a:t>
            </a:r>
            <a:r>
              <a:rPr lang="hu-HU" sz="1400" b="1" dirty="0" err="1">
                <a:latin typeface="Montserrat" pitchFamily="2" charset="77"/>
              </a:rPr>
              <a:t>Weaving</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Az aspektusok programba szövésének folyamata</a:t>
            </a:r>
          </a:p>
          <a:p>
            <a:pPr lvl="1" defTabSz="914377">
              <a:lnSpc>
                <a:spcPct val="100000"/>
              </a:lnSpc>
              <a:spcBef>
                <a:spcPts val="300"/>
              </a:spcBef>
              <a:spcAft>
                <a:spcPts val="200"/>
              </a:spcAft>
            </a:pPr>
            <a:r>
              <a:rPr lang="hu-HU" sz="1250" b="1" dirty="0">
                <a:latin typeface="Montserrat" pitchFamily="2" charset="77"/>
              </a:rPr>
              <a:t>Fordítás idejében</a:t>
            </a:r>
            <a:r>
              <a:rPr lang="hu-HU" sz="1250" dirty="0">
                <a:latin typeface="Montserrat" pitchFamily="2" charset="77"/>
              </a:rPr>
              <a:t> történő szövés:</a:t>
            </a:r>
          </a:p>
          <a:p>
            <a:pPr lvl="2" defTabSz="914377">
              <a:lnSpc>
                <a:spcPct val="100000"/>
              </a:lnSpc>
              <a:spcBef>
                <a:spcPts val="300"/>
              </a:spcBef>
              <a:spcAft>
                <a:spcPts val="200"/>
              </a:spcAft>
            </a:pPr>
            <a:r>
              <a:rPr lang="hu-HU" sz="1200" dirty="0">
                <a:latin typeface="Montserrat" pitchFamily="2" charset="77"/>
              </a:rPr>
              <a:t>Az aspektus forráskódba kerül</a:t>
            </a:r>
          </a:p>
          <a:p>
            <a:pPr lvl="2" defTabSz="914377">
              <a:lnSpc>
                <a:spcPct val="100000"/>
              </a:lnSpc>
              <a:spcBef>
                <a:spcPts val="300"/>
              </a:spcBef>
              <a:spcAft>
                <a:spcPts val="200"/>
              </a:spcAft>
            </a:pPr>
            <a:r>
              <a:rPr lang="hu-HU" sz="1200" dirty="0">
                <a:latin typeface="Montserrat" pitchFamily="2" charset="77"/>
              </a:rPr>
              <a:t>Az aspektus köztes (byte) kódba kerül</a:t>
            </a:r>
          </a:p>
          <a:p>
            <a:pPr lvl="1" defTabSz="914377">
              <a:lnSpc>
                <a:spcPct val="100000"/>
              </a:lnSpc>
              <a:spcBef>
                <a:spcPts val="300"/>
              </a:spcBef>
              <a:spcAft>
                <a:spcPts val="200"/>
              </a:spcAft>
            </a:pPr>
            <a:r>
              <a:rPr lang="hu-HU" sz="1250" b="1" dirty="0">
                <a:latin typeface="Montserrat" pitchFamily="2" charset="77"/>
              </a:rPr>
              <a:t>Futási időben </a:t>
            </a:r>
            <a:r>
              <a:rPr lang="hu-HU" sz="1250" dirty="0">
                <a:latin typeface="Montserrat" pitchFamily="2" charset="77"/>
              </a:rPr>
              <a:t>történő szövés:</a:t>
            </a:r>
          </a:p>
          <a:p>
            <a:pPr lvl="2" defTabSz="914377">
              <a:lnSpc>
                <a:spcPct val="100000"/>
              </a:lnSpc>
              <a:spcBef>
                <a:spcPts val="300"/>
              </a:spcBef>
              <a:spcAft>
                <a:spcPts val="200"/>
              </a:spcAft>
            </a:pPr>
            <a:r>
              <a:rPr lang="hu-HU" sz="1200" dirty="0">
                <a:latin typeface="Montserrat" pitchFamily="2" charset="77"/>
              </a:rPr>
              <a:t>Az aspektus köztes (byte) kódba kerül</a:t>
            </a:r>
          </a:p>
          <a:p>
            <a:pPr defTabSz="914377">
              <a:lnSpc>
                <a:spcPct val="100000"/>
              </a:lnSpc>
              <a:spcBef>
                <a:spcPts val="300"/>
              </a:spcBef>
              <a:spcAft>
                <a:spcPts val="200"/>
              </a:spcAft>
            </a:pPr>
            <a:r>
              <a:rPr lang="hu-HU" sz="1400" b="1" dirty="0">
                <a:latin typeface="Montserrat" pitchFamily="2" charset="77"/>
              </a:rPr>
              <a:t>Programpontok - </a:t>
            </a:r>
            <a:r>
              <a:rPr lang="hu-HU" sz="1400" b="1" dirty="0" err="1">
                <a:latin typeface="Montserrat" pitchFamily="2" charset="77"/>
              </a:rPr>
              <a:t>Join</a:t>
            </a:r>
            <a:r>
              <a:rPr lang="hu-HU" sz="1400" b="1" dirty="0">
                <a:latin typeface="Montserrat" pitchFamily="2" charset="77"/>
              </a:rPr>
              <a:t> </a:t>
            </a:r>
            <a:r>
              <a:rPr lang="hu-HU" sz="1400" b="1" dirty="0" err="1">
                <a:latin typeface="Montserrat" pitchFamily="2" charset="77"/>
              </a:rPr>
              <a:t>Point</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Ezeken a pontokon lehet beleszőni a programba az aspektusokat</a:t>
            </a:r>
          </a:p>
          <a:p>
            <a:pPr lvl="1" defTabSz="914377">
              <a:lnSpc>
                <a:spcPct val="100000"/>
              </a:lnSpc>
              <a:spcBef>
                <a:spcPts val="300"/>
              </a:spcBef>
              <a:spcAft>
                <a:spcPts val="200"/>
              </a:spcAft>
            </a:pPr>
            <a:r>
              <a:rPr lang="hu-HU" sz="1250" dirty="0">
                <a:latin typeface="Montserrat" pitchFamily="2" charset="77"/>
              </a:rPr>
              <a:t>Általában metódusok előtt és után, de akár metódus helyére is kerülhet</a:t>
            </a:r>
          </a:p>
          <a:p>
            <a:pPr lvl="1" defTabSz="914377">
              <a:lnSpc>
                <a:spcPct val="100000"/>
              </a:lnSpc>
              <a:spcBef>
                <a:spcPts val="300"/>
              </a:spcBef>
              <a:spcAft>
                <a:spcPts val="200"/>
              </a:spcAft>
            </a:pPr>
            <a:r>
              <a:rPr lang="hu-HU" sz="1250" dirty="0">
                <a:latin typeface="Montserrat" pitchFamily="2" charset="77"/>
              </a:rPr>
              <a:t>Aspektuson belül hozzuk létre</a:t>
            </a:r>
          </a:p>
          <a:p>
            <a:pPr defTabSz="914377">
              <a:lnSpc>
                <a:spcPct val="100000"/>
              </a:lnSpc>
              <a:spcBef>
                <a:spcPts val="300"/>
              </a:spcBef>
              <a:spcAft>
                <a:spcPts val="200"/>
              </a:spcAft>
            </a:pPr>
            <a:r>
              <a:rPr lang="hu-HU" sz="1400" b="1" dirty="0">
                <a:latin typeface="Montserrat" pitchFamily="2" charset="77"/>
              </a:rPr>
              <a:t>Pontszűrő - </a:t>
            </a:r>
            <a:r>
              <a:rPr lang="hu-HU" sz="1400" b="1" dirty="0" err="1">
                <a:latin typeface="Montserrat" pitchFamily="2" charset="77"/>
              </a:rPr>
              <a:t>Pointcut</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Itt rendeljük össze az aspektusokat és a programokat</a:t>
            </a:r>
          </a:p>
          <a:p>
            <a:pPr lvl="1" defTabSz="914377">
              <a:lnSpc>
                <a:spcPct val="100000"/>
              </a:lnSpc>
              <a:spcBef>
                <a:spcPts val="300"/>
              </a:spcBef>
              <a:spcAft>
                <a:spcPts val="200"/>
              </a:spcAft>
            </a:pPr>
            <a:r>
              <a:rPr lang="hu-HU" sz="1250" dirty="0">
                <a:latin typeface="Montserrat" pitchFamily="2" charset="77"/>
              </a:rPr>
              <a:t>Megmondja, hogy melyik aspektust melyik programpontnál kell beleszőni a programba</a:t>
            </a:r>
          </a:p>
        </p:txBody>
      </p:sp>
      <p:sp>
        <p:nvSpPr>
          <p:cNvPr id="3" name="TextBox 2">
            <a:extLst>
              <a:ext uri="{FF2B5EF4-FFF2-40B4-BE49-F238E27FC236}">
                <a16:creationId xmlns:a16="http://schemas.microsoft.com/office/drawing/2014/main" id="{24304566-E8E3-6C0E-4F18-FF4BFD3C027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726160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OOP </a:t>
            </a:r>
            <a:r>
              <a:rPr lang="en-GB" b="1" dirty="0" err="1">
                <a:solidFill>
                  <a:srgbClr val="333333"/>
                </a:solidFill>
                <a:latin typeface="Montserrat ExtraBold" pitchFamily="2" charset="77"/>
              </a:rPr>
              <a:t>és</a:t>
            </a:r>
            <a:r>
              <a:rPr lang="en-GB" b="1" dirty="0">
                <a:solidFill>
                  <a:srgbClr val="333333"/>
                </a:solidFill>
                <a:latin typeface="Montserrat ExtraBold" pitchFamily="2" charset="77"/>
              </a:rPr>
              <a:t> AOP</a:t>
            </a:r>
          </a:p>
        </p:txBody>
      </p:sp>
      <p:sp>
        <p:nvSpPr>
          <p:cNvPr id="3" name="Rounded Rectangle 2">
            <a:extLst>
              <a:ext uri="{FF2B5EF4-FFF2-40B4-BE49-F238E27FC236}">
                <a16:creationId xmlns:a16="http://schemas.microsoft.com/office/drawing/2014/main" id="{A7E713E6-4332-2C38-3756-E3110A8B009D}"/>
              </a:ext>
            </a:extLst>
          </p:cNvPr>
          <p:cNvSpPr/>
          <p:nvPr/>
        </p:nvSpPr>
        <p:spPr>
          <a:xfrm>
            <a:off x="876176" y="1770543"/>
            <a:ext cx="4876794"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ounded Rectangle 4">
            <a:extLst>
              <a:ext uri="{FF2B5EF4-FFF2-40B4-BE49-F238E27FC236}">
                <a16:creationId xmlns:a16="http://schemas.microsoft.com/office/drawing/2014/main" id="{E862257E-D06F-20F8-8756-30D72E244BC3}"/>
              </a:ext>
            </a:extLst>
          </p:cNvPr>
          <p:cNvSpPr/>
          <p:nvPr/>
        </p:nvSpPr>
        <p:spPr>
          <a:xfrm>
            <a:off x="6095999" y="1770543"/>
            <a:ext cx="4995607"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2C8A2CE-D11E-6496-E955-05969D8FF0CF}"/>
              </a:ext>
            </a:extLst>
          </p:cNvPr>
          <p:cNvSpPr txBox="1"/>
          <p:nvPr/>
        </p:nvSpPr>
        <p:spPr>
          <a:xfrm>
            <a:off x="876176" y="1879756"/>
            <a:ext cx="4876794"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OOP</a:t>
            </a:r>
          </a:p>
        </p:txBody>
      </p:sp>
      <p:sp>
        <p:nvSpPr>
          <p:cNvPr id="8" name="TextBox 7">
            <a:extLst>
              <a:ext uri="{FF2B5EF4-FFF2-40B4-BE49-F238E27FC236}">
                <a16:creationId xmlns:a16="http://schemas.microsoft.com/office/drawing/2014/main" id="{AE0FE2C1-6CAB-49B6-1F49-FDC3C333D8F2}"/>
              </a:ext>
            </a:extLst>
          </p:cNvPr>
          <p:cNvSpPr txBox="1"/>
          <p:nvPr/>
        </p:nvSpPr>
        <p:spPr>
          <a:xfrm>
            <a:off x="6095999" y="1879756"/>
            <a:ext cx="4995607"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AOP</a:t>
            </a:r>
          </a:p>
        </p:txBody>
      </p:sp>
      <p:cxnSp>
        <p:nvCxnSpPr>
          <p:cNvPr id="9" name="Straight Connector 8">
            <a:extLst>
              <a:ext uri="{FF2B5EF4-FFF2-40B4-BE49-F238E27FC236}">
                <a16:creationId xmlns:a16="http://schemas.microsoft.com/office/drawing/2014/main" id="{A7950179-CCDC-67C6-1AA8-D40BF96233C2}"/>
              </a:ext>
            </a:extLst>
          </p:cNvPr>
          <p:cNvCxnSpPr>
            <a:cxnSpLocks/>
          </p:cNvCxnSpPr>
          <p:nvPr/>
        </p:nvCxnSpPr>
        <p:spPr>
          <a:xfrm>
            <a:off x="1499786" y="2248962"/>
            <a:ext cx="3941379"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BE7A846-155E-C75D-C1D9-F7AA7970D421}"/>
              </a:ext>
            </a:extLst>
          </p:cNvPr>
          <p:cNvCxnSpPr>
            <a:cxnSpLocks/>
          </p:cNvCxnSpPr>
          <p:nvPr/>
        </p:nvCxnSpPr>
        <p:spPr>
          <a:xfrm>
            <a:off x="6407801" y="2248962"/>
            <a:ext cx="4037403"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3" name="Tartalom helye 3">
            <a:extLst>
              <a:ext uri="{FF2B5EF4-FFF2-40B4-BE49-F238E27FC236}">
                <a16:creationId xmlns:a16="http://schemas.microsoft.com/office/drawing/2014/main" id="{0B85D118-4B2D-6F43-5E28-4548AA2594C5}"/>
              </a:ext>
            </a:extLst>
          </p:cNvPr>
          <p:cNvSpPr txBox="1">
            <a:spLocks/>
          </p:cNvSpPr>
          <p:nvPr/>
        </p:nvSpPr>
        <p:spPr>
          <a:xfrm>
            <a:off x="876176" y="2453269"/>
            <a:ext cx="4876793"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250" dirty="0">
                <a:latin typeface="Montserrat" pitchFamily="2" charset="77"/>
              </a:rPr>
              <a:t>A teszteket már az implementáció előtt megírják</a:t>
            </a:r>
          </a:p>
          <a:p>
            <a:pPr marL="134934" indent="-134934" defTabSz="914377">
              <a:lnSpc>
                <a:spcPct val="100000"/>
              </a:lnSpc>
              <a:spcBef>
                <a:spcPts val="300"/>
              </a:spcBef>
              <a:spcAft>
                <a:spcPts val="200"/>
              </a:spcAft>
            </a:pPr>
            <a:r>
              <a:rPr lang="hu-HU" sz="1250" dirty="0">
                <a:latin typeface="Montserrat" pitchFamily="2" charset="77"/>
              </a:rPr>
              <a:t>A bukó teszt eset írja le a viselkedést és funkcionalitást, melyet el kívánnak érni</a:t>
            </a:r>
          </a:p>
          <a:p>
            <a:pPr marL="134934" indent="-134934" defTabSz="914377">
              <a:lnSpc>
                <a:spcPct val="100000"/>
              </a:lnSpc>
              <a:spcBef>
                <a:spcPts val="300"/>
              </a:spcBef>
              <a:spcAft>
                <a:spcPts val="200"/>
              </a:spcAft>
            </a:pPr>
            <a:r>
              <a:rPr lang="hu-HU" sz="1250" dirty="0">
                <a:latin typeface="Montserrat" pitchFamily="2" charset="77"/>
              </a:rPr>
              <a:t>A teszt teljesítéséhez szükséges legkevesebb kódot írják csak meg</a:t>
            </a:r>
          </a:p>
          <a:p>
            <a:pPr marL="134934" indent="-134934" defTabSz="914377">
              <a:lnSpc>
                <a:spcPct val="100000"/>
              </a:lnSpc>
              <a:spcBef>
                <a:spcPts val="300"/>
              </a:spcBef>
              <a:spcAft>
                <a:spcPts val="200"/>
              </a:spcAft>
            </a:pPr>
            <a:r>
              <a:rPr lang="hu-HU" sz="1250" dirty="0">
                <a:latin typeface="Montserrat" pitchFamily="2" charset="77"/>
              </a:rPr>
              <a:t>Gyakran használ egységteszteket, melyek a kódot egységekre bontják (pl.: funkciók, metódusok) és azokat izoláltan tesztelik</a:t>
            </a:r>
          </a:p>
          <a:p>
            <a:pPr marL="134934" indent="-134934" defTabSz="914377">
              <a:lnSpc>
                <a:spcPct val="100000"/>
              </a:lnSpc>
              <a:spcBef>
                <a:spcPts val="300"/>
              </a:spcBef>
              <a:spcAft>
                <a:spcPts val="200"/>
              </a:spcAft>
            </a:pPr>
            <a:r>
              <a:rPr lang="hu-HU" sz="1250" dirty="0">
                <a:latin typeface="Montserrat" pitchFamily="2" charset="77"/>
              </a:rPr>
              <a:t>Célja, hogy a kód bizonyítottan helyesen működik és az elvártak szerint viselkedik</a:t>
            </a:r>
          </a:p>
          <a:p>
            <a:pPr marL="134934" indent="-134934" defTabSz="914377">
              <a:lnSpc>
                <a:spcPct val="100000"/>
              </a:lnSpc>
              <a:spcBef>
                <a:spcPts val="300"/>
              </a:spcBef>
              <a:spcAft>
                <a:spcPts val="200"/>
              </a:spcAft>
            </a:pPr>
            <a:r>
              <a:rPr lang="hu-HU" sz="1250" dirty="0">
                <a:latin typeface="Montserrat" pitchFamily="2" charset="77"/>
              </a:rPr>
              <a:t>Alacsony absztrakció</a:t>
            </a:r>
          </a:p>
          <a:p>
            <a:pPr marL="0" indent="0" defTabSz="914377">
              <a:lnSpc>
                <a:spcPct val="100000"/>
              </a:lnSpc>
              <a:spcBef>
                <a:spcPts val="300"/>
              </a:spcBef>
              <a:spcAft>
                <a:spcPts val="200"/>
              </a:spcAft>
              <a:buNone/>
            </a:pPr>
            <a:endParaRPr lang="hu-HU" sz="1250" dirty="0">
              <a:latin typeface="Montserrat" pitchFamily="2" charset="77"/>
            </a:endParaRPr>
          </a:p>
        </p:txBody>
      </p:sp>
      <p:sp>
        <p:nvSpPr>
          <p:cNvPr id="14" name="Tartalom helye 3">
            <a:extLst>
              <a:ext uri="{FF2B5EF4-FFF2-40B4-BE49-F238E27FC236}">
                <a16:creationId xmlns:a16="http://schemas.microsoft.com/office/drawing/2014/main" id="{59A8E2DF-549E-181D-2677-EE8485D86FCA}"/>
              </a:ext>
            </a:extLst>
          </p:cNvPr>
          <p:cNvSpPr txBox="1">
            <a:spLocks/>
          </p:cNvSpPr>
          <p:nvPr/>
        </p:nvSpPr>
        <p:spPr>
          <a:xfrm>
            <a:off x="6095998" y="2453268"/>
            <a:ext cx="4995607" cy="3373111"/>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250" dirty="0">
                <a:latin typeface="Montserrat" pitchFamily="2" charset="77"/>
              </a:rPr>
              <a:t>A TDD kiegészítése, mely a rendszer viselkedésére fókuszál</a:t>
            </a:r>
          </a:p>
          <a:p>
            <a:pPr marL="134934" indent="-134934" defTabSz="914377">
              <a:lnSpc>
                <a:spcPct val="100000"/>
              </a:lnSpc>
              <a:spcBef>
                <a:spcPts val="300"/>
              </a:spcBef>
              <a:spcAft>
                <a:spcPts val="200"/>
              </a:spcAft>
            </a:pPr>
            <a:r>
              <a:rPr lang="hu-HU" sz="1250" dirty="0">
                <a:latin typeface="Montserrat" pitchFamily="2" charset="77"/>
              </a:rPr>
              <a:t>A </a:t>
            </a:r>
            <a:r>
              <a:rPr lang="hu-HU" sz="1250" dirty="0" err="1">
                <a:latin typeface="Montserrat" pitchFamily="2" charset="77"/>
              </a:rPr>
              <a:t>stakeholderek</a:t>
            </a:r>
            <a:r>
              <a:rPr lang="hu-HU" sz="1250" dirty="0">
                <a:latin typeface="Montserrat" pitchFamily="2" charset="77"/>
              </a:rPr>
              <a:t> és végfelhasználók szemszögéből közelíti meg a tesztelést és fejlesztést</a:t>
            </a:r>
          </a:p>
          <a:p>
            <a:pPr marL="134934" indent="-134934" defTabSz="914377">
              <a:lnSpc>
                <a:spcPct val="100000"/>
              </a:lnSpc>
              <a:spcBef>
                <a:spcPts val="300"/>
              </a:spcBef>
              <a:spcAft>
                <a:spcPts val="200"/>
              </a:spcAft>
            </a:pPr>
            <a:r>
              <a:rPr lang="hu-HU" sz="1250" dirty="0">
                <a:latin typeface="Montserrat" pitchFamily="2" charset="77"/>
              </a:rPr>
              <a:t>A BDD támogatja az együttműködést az üzleti- és a fejlesztési csapatok között, hogy </a:t>
            </a:r>
            <a:r>
              <a:rPr lang="hu-HU" sz="1250" dirty="0" err="1">
                <a:latin typeface="Montserrat" pitchFamily="2" charset="77"/>
              </a:rPr>
              <a:t>validálják</a:t>
            </a:r>
            <a:r>
              <a:rPr lang="hu-HU" sz="1250" dirty="0">
                <a:latin typeface="Montserrat" pitchFamily="2" charset="77"/>
              </a:rPr>
              <a:t> azt egy közös nyelvet használva</a:t>
            </a:r>
          </a:p>
          <a:p>
            <a:pPr marL="134934" indent="-134934" defTabSz="914377">
              <a:lnSpc>
                <a:spcPct val="100000"/>
              </a:lnSpc>
              <a:spcBef>
                <a:spcPts val="300"/>
              </a:spcBef>
              <a:spcAft>
                <a:spcPts val="200"/>
              </a:spcAft>
            </a:pPr>
            <a:r>
              <a:rPr lang="hu-HU" sz="1250" dirty="0" err="1">
                <a:latin typeface="Montserrat" pitchFamily="2" charset="77"/>
              </a:rPr>
              <a:t>Specifications</a:t>
            </a:r>
            <a:r>
              <a:rPr lang="hu-HU" sz="1250" dirty="0">
                <a:latin typeface="Montserrat" pitchFamily="2" charset="77"/>
              </a:rPr>
              <a:t> </a:t>
            </a:r>
            <a:r>
              <a:rPr lang="hu-HU" sz="1250" dirty="0" err="1">
                <a:latin typeface="Montserrat" pitchFamily="2" charset="77"/>
              </a:rPr>
              <a:t>by</a:t>
            </a:r>
            <a:r>
              <a:rPr lang="hu-HU" sz="1250" dirty="0">
                <a:latin typeface="Montserrat" pitchFamily="2" charset="77"/>
              </a:rPr>
              <a:t> </a:t>
            </a:r>
            <a:r>
              <a:rPr lang="hu-HU" sz="1250" dirty="0" err="1">
                <a:latin typeface="Montserrat" pitchFamily="2" charset="77"/>
              </a:rPr>
              <a:t>example</a:t>
            </a:r>
            <a:r>
              <a:rPr lang="hu-HU" sz="1250" dirty="0">
                <a:latin typeface="Montserrat" pitchFamily="2" charset="77"/>
              </a:rPr>
              <a:t> – A rendszer viselkedése egyszerű nyelven specifikálva- vagy GWT formátumban leírt esetekkel van definiálva</a:t>
            </a:r>
          </a:p>
          <a:p>
            <a:pPr marL="134934" indent="-134934" defTabSz="914377">
              <a:lnSpc>
                <a:spcPct val="100000"/>
              </a:lnSpc>
              <a:spcBef>
                <a:spcPts val="300"/>
              </a:spcBef>
              <a:spcAft>
                <a:spcPts val="200"/>
              </a:spcAft>
            </a:pPr>
            <a:r>
              <a:rPr lang="hu-HU" sz="1250" dirty="0">
                <a:latin typeface="Montserrat" pitchFamily="2" charset="77"/>
              </a:rPr>
              <a:t>A BDD fő célja </a:t>
            </a:r>
            <a:r>
              <a:rPr lang="hu-HU" sz="1250" dirty="0" err="1">
                <a:latin typeface="Montserrat" pitchFamily="2" charset="77"/>
              </a:rPr>
              <a:t>validálni</a:t>
            </a:r>
            <a:r>
              <a:rPr lang="hu-HU" sz="1250" dirty="0">
                <a:latin typeface="Montserrat" pitchFamily="2" charset="77"/>
              </a:rPr>
              <a:t>, hogy a rendszer teljesíti a megrendelő oldali elvárásokat</a:t>
            </a:r>
          </a:p>
          <a:p>
            <a:pPr marL="134934" indent="-134934" defTabSz="914377">
              <a:lnSpc>
                <a:spcPct val="100000"/>
              </a:lnSpc>
              <a:spcBef>
                <a:spcPts val="300"/>
              </a:spcBef>
              <a:spcAft>
                <a:spcPts val="200"/>
              </a:spcAft>
            </a:pPr>
            <a:r>
              <a:rPr lang="hu-HU" sz="1250" dirty="0">
                <a:latin typeface="Montserrat" pitchFamily="2" charset="77"/>
              </a:rPr>
              <a:t>Magas absztrakciós szint</a:t>
            </a:r>
          </a:p>
        </p:txBody>
      </p:sp>
      <p:sp>
        <p:nvSpPr>
          <p:cNvPr id="17" name="Slide Number Placeholder 21">
            <a:extLst>
              <a:ext uri="{FF2B5EF4-FFF2-40B4-BE49-F238E27FC236}">
                <a16:creationId xmlns:a16="http://schemas.microsoft.com/office/drawing/2014/main" id="{E3B1AA8A-CB43-CDA0-7C81-3CB47E8B307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22</a:t>
            </a:fld>
            <a:endParaRPr lang="en-GB" b="1" dirty="0">
              <a:latin typeface="Montserrat" pitchFamily="2" charset="77"/>
            </a:endParaRPr>
          </a:p>
        </p:txBody>
      </p:sp>
      <p:sp>
        <p:nvSpPr>
          <p:cNvPr id="4" name="TextBox 3">
            <a:extLst>
              <a:ext uri="{FF2B5EF4-FFF2-40B4-BE49-F238E27FC236}">
                <a16:creationId xmlns:a16="http://schemas.microsoft.com/office/drawing/2014/main" id="{1D95E670-B18D-B22F-B83E-2A5347304672}"/>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486830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ASPEKTUSORIENTÁLT PROGRAMOZÁS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23</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 naplóadatoknak számos felhasználási esete van</a:t>
            </a:r>
            <a:endParaRPr lang="hu-HU" sz="14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Audit naplózás</a:t>
            </a:r>
          </a:p>
          <a:p>
            <a:pPr lvl="1" defTabSz="914377">
              <a:lnSpc>
                <a:spcPct val="100000"/>
              </a:lnSpc>
              <a:spcBef>
                <a:spcPts val="300"/>
              </a:spcBef>
              <a:spcAft>
                <a:spcPts val="200"/>
              </a:spcAft>
            </a:pPr>
            <a:r>
              <a:rPr lang="hu-HU" sz="1250" dirty="0">
                <a:latin typeface="Montserrat" pitchFamily="2" charset="77"/>
              </a:rPr>
              <a:t>Ki, Mit, Mikor... Miért, Honnan, Ki által jóváhagyva, stb...</a:t>
            </a:r>
          </a:p>
          <a:p>
            <a:pPr lvl="1" defTabSz="914377">
              <a:lnSpc>
                <a:spcPct val="100000"/>
              </a:lnSpc>
              <a:spcBef>
                <a:spcPts val="300"/>
              </a:spcBef>
              <a:spcAft>
                <a:spcPts val="200"/>
              </a:spcAft>
            </a:pPr>
            <a:r>
              <a:rPr lang="hu-HU" sz="1250" dirty="0" err="1">
                <a:latin typeface="Montserrat" pitchFamily="2" charset="77"/>
              </a:rPr>
              <a:t>Compliance</a:t>
            </a:r>
            <a:r>
              <a:rPr lang="hu-HU" sz="1250" dirty="0">
                <a:latin typeface="Montserrat" pitchFamily="2" charset="77"/>
              </a:rPr>
              <a:t> jelentések</a:t>
            </a:r>
          </a:p>
          <a:p>
            <a:pPr defTabSz="914377">
              <a:lnSpc>
                <a:spcPct val="100000"/>
              </a:lnSpc>
              <a:spcBef>
                <a:spcPts val="300"/>
              </a:spcBef>
              <a:spcAft>
                <a:spcPts val="200"/>
              </a:spcAft>
            </a:pPr>
            <a:r>
              <a:rPr lang="hu-HU" sz="1400" dirty="0">
                <a:latin typeface="Montserrat" pitchFamily="2" charset="77"/>
              </a:rPr>
              <a:t>p162</a:t>
            </a:r>
          </a:p>
        </p:txBody>
      </p:sp>
      <p:sp>
        <p:nvSpPr>
          <p:cNvPr id="3" name="TextBox 2">
            <a:extLst>
              <a:ext uri="{FF2B5EF4-FFF2-40B4-BE49-F238E27FC236}">
                <a16:creationId xmlns:a16="http://schemas.microsoft.com/office/drawing/2014/main" id="{24304566-E8E3-6C0E-4F18-FF4BFD3C027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307960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FAE9A-FCC2-4DA9-84EB-11B5093C65A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0000"/>
                    </a14:imgEffect>
                    <a14:imgEffect>
                      <a14:saturation sat="0"/>
                    </a14:imgEffect>
                  </a14:imgLayer>
                </a14:imgProps>
              </a:ext>
            </a:extLst>
          </a:blip>
          <a:srcRect t="19940" b="19940"/>
          <a:stretch/>
        </p:blipFill>
        <p:spPr>
          <a:xfrm>
            <a:off x="0" y="720000"/>
            <a:ext cx="12192000" cy="5497434"/>
          </a:xfrm>
          <a:prstGeom prst="rect">
            <a:avLst/>
          </a:prstGeom>
        </p:spPr>
      </p:pic>
      <p:sp>
        <p:nvSpPr>
          <p:cNvPr id="8" name="Rectangle 7">
            <a:extLst>
              <a:ext uri="{FF2B5EF4-FFF2-40B4-BE49-F238E27FC236}">
                <a16:creationId xmlns:a16="http://schemas.microsoft.com/office/drawing/2014/main" id="{C8676FE8-B411-B350-7990-0B93551BFB48}"/>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0" y="1848952"/>
            <a:ext cx="12191999"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GYAKORLAT</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2844804"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2844804"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KÖZÖS GYAKORLÁS</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6197604"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6197604"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CSOPORTMUNKA</a:t>
            </a:r>
          </a:p>
        </p:txBody>
      </p:sp>
      <p:sp>
        <p:nvSpPr>
          <p:cNvPr id="10" name="Slide Number Placeholder 21">
            <a:extLst>
              <a:ext uri="{FF2B5EF4-FFF2-40B4-BE49-F238E27FC236}">
                <a16:creationId xmlns:a16="http://schemas.microsoft.com/office/drawing/2014/main" id="{79497280-1391-6B5D-B997-4AAF1E9AE585}"/>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24</a:t>
            </a:fld>
            <a:endParaRPr lang="en-GB" b="1" dirty="0">
              <a:latin typeface="Montserrat" pitchFamily="2" charset="77"/>
            </a:endParaRPr>
          </a:p>
        </p:txBody>
      </p:sp>
      <p:sp>
        <p:nvSpPr>
          <p:cNvPr id="5" name="TextBox 4">
            <a:extLst>
              <a:ext uri="{FF2B5EF4-FFF2-40B4-BE49-F238E27FC236}">
                <a16:creationId xmlns:a16="http://schemas.microsoft.com/office/drawing/2014/main" id="{2C4CE3E3-437D-CDAD-4DA0-0B180B41B854}"/>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077972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GYAKORLAT</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Órai munka – Közös</a:t>
            </a:r>
          </a:p>
          <a:p>
            <a:pPr defTabSz="914377">
              <a:lnSpc>
                <a:spcPct val="100000"/>
              </a:lnSpc>
              <a:spcBef>
                <a:spcPts val="300"/>
              </a:spcBef>
              <a:spcAft>
                <a:spcPts val="200"/>
              </a:spcAft>
            </a:pPr>
            <a:r>
              <a:rPr lang="hu-HU" sz="1400" dirty="0">
                <a:latin typeface="Montserrat" pitchFamily="2" charset="77"/>
              </a:rPr>
              <a:t>Unit Test írás</a:t>
            </a:r>
          </a:p>
          <a:p>
            <a:pPr defTabSz="914377">
              <a:lnSpc>
                <a:spcPct val="100000"/>
              </a:lnSpc>
              <a:spcBef>
                <a:spcPts val="300"/>
              </a:spcBef>
              <a:spcAft>
                <a:spcPts val="200"/>
              </a:spcAft>
            </a:pPr>
            <a:r>
              <a:rPr lang="hu-HU" sz="1400" dirty="0" err="1">
                <a:latin typeface="Montserrat" pitchFamily="2" charset="77"/>
              </a:rPr>
              <a:t>Method</a:t>
            </a:r>
            <a:r>
              <a:rPr lang="hu-HU" sz="1400" dirty="0">
                <a:latin typeface="Montserrat" pitchFamily="2" charset="77"/>
              </a:rPr>
              <a:t> írás Unit Test alapján</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Órai munka – Csoportmunka </a:t>
            </a:r>
          </a:p>
          <a:p>
            <a:pPr defTabSz="914377">
              <a:lnSpc>
                <a:spcPct val="100000"/>
              </a:lnSpc>
              <a:spcBef>
                <a:spcPts val="300"/>
              </a:spcBef>
              <a:spcAft>
                <a:spcPts val="200"/>
              </a:spcAft>
            </a:pPr>
            <a:r>
              <a:rPr lang="hu-HU" sz="1400" dirty="0">
                <a:latin typeface="Montserrat" pitchFamily="2" charset="77"/>
              </a:rPr>
              <a:t>Rövid riport</a:t>
            </a:r>
          </a:p>
          <a:p>
            <a:pPr defTabSz="914377">
              <a:lnSpc>
                <a:spcPct val="100000"/>
              </a:lnSpc>
              <a:spcBef>
                <a:spcPts val="300"/>
              </a:spcBef>
              <a:spcAft>
                <a:spcPts val="200"/>
              </a:spcAft>
            </a:pPr>
            <a:r>
              <a:rPr lang="hu-HU" sz="1400" dirty="0">
                <a:latin typeface="Montserrat" pitchFamily="2" charset="77"/>
              </a:rPr>
              <a:t>„Követelményspecifikáció” alapján funkcionális specifikáció kidolgozása</a:t>
            </a:r>
          </a:p>
          <a:p>
            <a:pPr defTabSz="914377">
              <a:lnSpc>
                <a:spcPct val="100000"/>
              </a:lnSpc>
              <a:spcBef>
                <a:spcPts val="300"/>
              </a:spcBef>
              <a:spcAft>
                <a:spcPts val="200"/>
              </a:spcAft>
            </a:pPr>
            <a:r>
              <a:rPr lang="hu-HU" sz="1400" dirty="0">
                <a:latin typeface="Montserrat" pitchFamily="2" charset="77"/>
              </a:rPr>
              <a:t>TDD alapon programozás C#-ban</a:t>
            </a:r>
          </a:p>
          <a:p>
            <a:pPr marL="0" indent="0" defTabSz="914377">
              <a:lnSpc>
                <a:spcPct val="100000"/>
              </a:lnSpc>
              <a:spcBef>
                <a:spcPts val="300"/>
              </a:spcBef>
              <a:spcAft>
                <a:spcPts val="200"/>
              </a:spcAft>
              <a:buNone/>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err="1">
                <a:latin typeface="Montserrat" pitchFamily="2" charset="77"/>
              </a:rPr>
              <a:t>Quiz</a:t>
            </a:r>
            <a:endParaRPr lang="hu-HU" sz="1400" b="1" dirty="0">
              <a:latin typeface="Montserrat" pitchFamily="2" charset="77"/>
            </a:endParaRPr>
          </a:p>
          <a:p>
            <a:pPr defTabSz="914377">
              <a:lnSpc>
                <a:spcPct val="100000"/>
              </a:lnSpc>
              <a:spcBef>
                <a:spcPts val="300"/>
              </a:spcBef>
              <a:spcAft>
                <a:spcPts val="200"/>
              </a:spcAft>
            </a:pPr>
            <a:r>
              <a:rPr lang="hu-HU" sz="1400" dirty="0" err="1">
                <a:latin typeface="Montserrat" pitchFamily="2" charset="77"/>
              </a:rPr>
              <a:t>Kahoot</a:t>
            </a:r>
            <a:r>
              <a:rPr lang="hu-HU" sz="1400" dirty="0">
                <a:latin typeface="Montserrat" pitchFamily="2" charset="77"/>
              </a:rPr>
              <a:t> gyakorlás</a:t>
            </a:r>
          </a:p>
        </p:txBody>
      </p:sp>
      <p:sp>
        <p:nvSpPr>
          <p:cNvPr id="13" name="Slide Number Placeholder 21">
            <a:extLst>
              <a:ext uri="{FF2B5EF4-FFF2-40B4-BE49-F238E27FC236}">
                <a16:creationId xmlns:a16="http://schemas.microsoft.com/office/drawing/2014/main" id="{35E69B88-DF45-DF96-2481-194DB00809E2}"/>
              </a:ext>
            </a:extLst>
          </p:cNvPr>
          <p:cNvSpPr txBox="1">
            <a:spLocks/>
          </p:cNvSpPr>
          <p:nvPr/>
        </p:nvSpPr>
        <p:spPr>
          <a:xfrm>
            <a:off x="9120854" y="6350562"/>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rgbClr val="333333"/>
                </a:solidFill>
                <a:latin typeface="Montserrat" pitchFamily="2" charset="77"/>
              </a:rPr>
              <a:pPr/>
              <a:t>25</a:t>
            </a:fld>
            <a:endParaRPr lang="en-GB" b="1" dirty="0">
              <a:solidFill>
                <a:srgbClr val="333333"/>
              </a:solidFill>
              <a:latin typeface="Montserrat" pitchFamily="2" charset="77"/>
            </a:endParaRPr>
          </a:p>
        </p:txBody>
      </p:sp>
      <p:sp>
        <p:nvSpPr>
          <p:cNvPr id="2" name="TextBox 1">
            <a:extLst>
              <a:ext uri="{FF2B5EF4-FFF2-40B4-BE49-F238E27FC236}">
                <a16:creationId xmlns:a16="http://schemas.microsoft.com/office/drawing/2014/main" id="{2008E50C-7227-77AB-055A-9B8508AE2CC3}"/>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123537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srcRect t="130" b="130"/>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D16E7F3D-BAFB-A7E8-990F-7A6DE039B882}"/>
              </a:ext>
            </a:extLst>
          </p:cNvPr>
          <p:cNvSpPr/>
          <p:nvPr/>
        </p:nvSpPr>
        <p:spPr>
          <a:xfrm>
            <a:off x="0" y="519416"/>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KÖSZÖNÖM A FIGYELMET!</a:t>
            </a:r>
            <a:endParaRPr lang="en-GB" sz="4000" b="1" dirty="0">
              <a:solidFill>
                <a:schemeClr val="bg1"/>
              </a:solidFill>
              <a:effectLst>
                <a:outerShdw blurRad="76200" dist="25400" dir="2700000" algn="tl" rotWithShape="0">
                  <a:prstClr val="black">
                    <a:alpha val="40000"/>
                  </a:prstClr>
                </a:outerShdw>
              </a:effectLst>
              <a:latin typeface="Montserrat ExtraBold" pitchFamily="2" charset="77"/>
            </a:endParaRP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9.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Folytatás</a:t>
            </a:r>
            <a:r>
              <a:rPr lang="en-GB" sz="2800" b="1" dirty="0">
                <a:solidFill>
                  <a:schemeClr val="bg1"/>
                </a:solidFill>
                <a:effectLst>
                  <a:outerShdw blurRad="50800" dist="38100" dir="5400000" algn="t" rotWithShape="0">
                    <a:prstClr val="black">
                      <a:alpha val="40000"/>
                    </a:prstClr>
                  </a:outerShdw>
                </a:effectLst>
                <a:latin typeface="Montserrat" pitchFamily="2" charset="77"/>
              </a:rPr>
              <a:t>)</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2024.04.22</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34759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FAE9A-FCC2-4DA9-84EB-11B5093C65A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0000"/>
                    </a14:imgEffect>
                    <a14:imgEffect>
                      <a14:saturation sat="0"/>
                    </a14:imgEffect>
                  </a14:imgLayer>
                </a14:imgProps>
              </a:ext>
            </a:extLst>
          </a:blip>
          <a:srcRect t="19940" b="19940"/>
          <a:stretch/>
        </p:blipFill>
        <p:spPr>
          <a:xfrm>
            <a:off x="0" y="720000"/>
            <a:ext cx="12192000" cy="5497434"/>
          </a:xfrm>
          <a:prstGeom prst="rect">
            <a:avLst/>
          </a:prstGeom>
        </p:spPr>
      </p:pic>
      <p:sp>
        <p:nvSpPr>
          <p:cNvPr id="8" name="Rectangle 7">
            <a:extLst>
              <a:ext uri="{FF2B5EF4-FFF2-40B4-BE49-F238E27FC236}">
                <a16:creationId xmlns:a16="http://schemas.microsoft.com/office/drawing/2014/main" id="{C8676FE8-B411-B350-7990-0B93551BFB48}"/>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0" y="1848952"/>
            <a:ext cx="12191999"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TDD</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530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530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UNIT TEST</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45058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5058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TDD</a:t>
            </a:r>
          </a:p>
        </p:txBody>
      </p:sp>
      <p:sp>
        <p:nvSpPr>
          <p:cNvPr id="10" name="Slide Number Placeholder 21">
            <a:extLst>
              <a:ext uri="{FF2B5EF4-FFF2-40B4-BE49-F238E27FC236}">
                <a16:creationId xmlns:a16="http://schemas.microsoft.com/office/drawing/2014/main" id="{79497280-1391-6B5D-B997-4AAF1E9AE585}"/>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a:t>
            </a:fld>
            <a:endParaRPr lang="en-GB" b="1" dirty="0">
              <a:latin typeface="Montserrat" pitchFamily="2" charset="77"/>
            </a:endParaRPr>
          </a:p>
        </p:txBody>
      </p:sp>
      <p:sp>
        <p:nvSpPr>
          <p:cNvPr id="2" name="Rounded Rectangle 1">
            <a:extLst>
              <a:ext uri="{FF2B5EF4-FFF2-40B4-BE49-F238E27FC236}">
                <a16:creationId xmlns:a16="http://schemas.microsoft.com/office/drawing/2014/main" id="{75B7DB1B-464F-2841-C399-6F15A5DDAC8D}"/>
              </a:ext>
            </a:extLst>
          </p:cNvPr>
          <p:cNvSpPr/>
          <p:nvPr/>
        </p:nvSpPr>
        <p:spPr>
          <a:xfrm>
            <a:off x="78586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354177A2-EE89-80D5-3929-60B6B857A3AF}"/>
              </a:ext>
            </a:extLst>
          </p:cNvPr>
          <p:cNvSpPr txBox="1"/>
          <p:nvPr/>
        </p:nvSpPr>
        <p:spPr>
          <a:xfrm>
            <a:off x="78586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TOVÁBBI FOGALMAK</a:t>
            </a:r>
          </a:p>
        </p:txBody>
      </p:sp>
      <p:sp>
        <p:nvSpPr>
          <p:cNvPr id="5" name="TextBox 4">
            <a:extLst>
              <a:ext uri="{FF2B5EF4-FFF2-40B4-BE49-F238E27FC236}">
                <a16:creationId xmlns:a16="http://schemas.microsoft.com/office/drawing/2014/main" id="{6A10A515-18C6-05EC-68C5-D9B8D1224E4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356681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TESZTELÉS – ÚJ FOGALMAK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TDD és BDD</a:t>
            </a:r>
          </a:p>
          <a:p>
            <a:pPr marL="134934" indent="-134934" defTabSz="914377">
              <a:lnSpc>
                <a:spcPct val="100000"/>
              </a:lnSpc>
              <a:spcBef>
                <a:spcPts val="300"/>
              </a:spcBef>
              <a:spcAft>
                <a:spcPts val="200"/>
              </a:spcAft>
            </a:pPr>
            <a:r>
              <a:rPr lang="hu-HU" sz="1400" dirty="0">
                <a:latin typeface="Montserrat" pitchFamily="2" charset="77"/>
              </a:rPr>
              <a:t>Test-</a:t>
            </a:r>
            <a:r>
              <a:rPr lang="hu-HU" sz="1400" dirty="0" err="1">
                <a:latin typeface="Montserrat" pitchFamily="2" charset="77"/>
              </a:rPr>
              <a:t>Driven</a:t>
            </a:r>
            <a:r>
              <a:rPr lang="hu-HU" sz="1400" dirty="0">
                <a:latin typeface="Montserrat" pitchFamily="2" charset="77"/>
              </a:rPr>
              <a:t> </a:t>
            </a:r>
            <a:r>
              <a:rPr lang="hu-HU" sz="1400" dirty="0" err="1">
                <a:latin typeface="Montserrat" pitchFamily="2" charset="77"/>
              </a:rPr>
              <a:t>Development</a:t>
            </a:r>
            <a:endParaRPr lang="hu-HU" sz="125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Behaviour-Driven</a:t>
            </a:r>
            <a:r>
              <a:rPr lang="hu-HU" sz="1400" dirty="0">
                <a:latin typeface="Montserrat" pitchFamily="2" charset="77"/>
              </a:rPr>
              <a:t> </a:t>
            </a:r>
            <a:r>
              <a:rPr lang="hu-HU" sz="1400" dirty="0" err="1">
                <a:latin typeface="Montserrat" pitchFamily="2" charset="77"/>
              </a:rPr>
              <a:t>Development</a:t>
            </a: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AAA és GWT</a:t>
            </a:r>
          </a:p>
          <a:p>
            <a:pPr marL="134934" indent="-134934" defTabSz="914377">
              <a:lnSpc>
                <a:spcPct val="100000"/>
              </a:lnSpc>
              <a:spcBef>
                <a:spcPts val="300"/>
              </a:spcBef>
              <a:spcAft>
                <a:spcPts val="200"/>
              </a:spcAft>
            </a:pPr>
            <a:r>
              <a:rPr lang="hu-HU" sz="1400" dirty="0" err="1">
                <a:latin typeface="Montserrat" pitchFamily="2" charset="77"/>
              </a:rPr>
              <a:t>Arrange-Act-Assert</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Given-When-Then</a:t>
            </a: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SUT és </a:t>
            </a:r>
            <a:r>
              <a:rPr lang="hu-HU" sz="1400" b="1" dirty="0" err="1">
                <a:latin typeface="Montserrat" pitchFamily="2" charset="77"/>
              </a:rPr>
              <a:t>Mock</a:t>
            </a:r>
            <a:endParaRPr lang="hu-HU" sz="1400" b="1"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System </a:t>
            </a:r>
            <a:r>
              <a:rPr lang="hu-HU" sz="1400" dirty="0" err="1">
                <a:latin typeface="Montserrat" pitchFamily="2" charset="77"/>
              </a:rPr>
              <a:t>Under</a:t>
            </a:r>
            <a:r>
              <a:rPr lang="hu-HU" sz="1400" dirty="0">
                <a:latin typeface="Montserrat" pitchFamily="2" charset="77"/>
              </a:rPr>
              <a:t> Test</a:t>
            </a:r>
          </a:p>
          <a:p>
            <a:pPr marL="134934" indent="-134934" defTabSz="914377">
              <a:lnSpc>
                <a:spcPct val="100000"/>
              </a:lnSpc>
              <a:spcBef>
                <a:spcPts val="300"/>
              </a:spcBef>
              <a:spcAft>
                <a:spcPts val="200"/>
              </a:spcAft>
            </a:pPr>
            <a:r>
              <a:rPr lang="hu-HU" sz="1400" dirty="0" err="1">
                <a:latin typeface="Montserrat" pitchFamily="2" charset="77"/>
              </a:rPr>
              <a:t>Mock</a:t>
            </a:r>
            <a:r>
              <a:rPr lang="hu-HU" sz="1400" dirty="0">
                <a:latin typeface="Montserrat" pitchFamily="2" charset="77"/>
              </a:rPr>
              <a:t> elemek teszteléshez</a:t>
            </a:r>
          </a:p>
          <a:p>
            <a:pPr marL="477834" lvl="1" indent="-134934" defTabSz="914377">
              <a:lnSpc>
                <a:spcPct val="100000"/>
              </a:lnSpc>
              <a:spcBef>
                <a:spcPts val="300"/>
              </a:spcBef>
              <a:spcAft>
                <a:spcPts val="200"/>
              </a:spcAft>
            </a:pPr>
            <a:endParaRPr lang="hu-HU" sz="1250" dirty="0">
              <a:latin typeface="Montserrat" pitchFamily="2" charset="77"/>
            </a:endParaRPr>
          </a:p>
        </p:txBody>
      </p:sp>
      <p:sp>
        <p:nvSpPr>
          <p:cNvPr id="3" name="Slide Number Placeholder 21">
            <a:extLst>
              <a:ext uri="{FF2B5EF4-FFF2-40B4-BE49-F238E27FC236}">
                <a16:creationId xmlns:a16="http://schemas.microsoft.com/office/drawing/2014/main" id="{B5444097-B821-1A5C-BF80-0B8F6DF38173}"/>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a:t>
            </a:fld>
            <a:endParaRPr lang="en-GB" b="1" dirty="0">
              <a:latin typeface="Montserrat" pitchFamily="2" charset="77"/>
            </a:endParaRPr>
          </a:p>
        </p:txBody>
      </p:sp>
      <p:sp>
        <p:nvSpPr>
          <p:cNvPr id="4" name="TextBox 3">
            <a:extLst>
              <a:ext uri="{FF2B5EF4-FFF2-40B4-BE49-F238E27FC236}">
                <a16:creationId xmlns:a16="http://schemas.microsoft.com/office/drawing/2014/main" id="{0CA57945-1B06-F79D-294E-A12635C52B9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050485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TESZTELÉS – ÚJ FOGALMAK</a:t>
            </a:r>
          </a:p>
        </p:txBody>
      </p:sp>
      <p:sp>
        <p:nvSpPr>
          <p:cNvPr id="3" name="Rounded Rectangle 2">
            <a:extLst>
              <a:ext uri="{FF2B5EF4-FFF2-40B4-BE49-F238E27FC236}">
                <a16:creationId xmlns:a16="http://schemas.microsoft.com/office/drawing/2014/main" id="{A7E713E6-4332-2C38-3756-E3110A8B009D}"/>
              </a:ext>
            </a:extLst>
          </p:cNvPr>
          <p:cNvSpPr/>
          <p:nvPr/>
        </p:nvSpPr>
        <p:spPr>
          <a:xfrm>
            <a:off x="876176" y="1770543"/>
            <a:ext cx="4876794"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ounded Rectangle 4">
            <a:extLst>
              <a:ext uri="{FF2B5EF4-FFF2-40B4-BE49-F238E27FC236}">
                <a16:creationId xmlns:a16="http://schemas.microsoft.com/office/drawing/2014/main" id="{E862257E-D06F-20F8-8756-30D72E244BC3}"/>
              </a:ext>
            </a:extLst>
          </p:cNvPr>
          <p:cNvSpPr/>
          <p:nvPr/>
        </p:nvSpPr>
        <p:spPr>
          <a:xfrm>
            <a:off x="6095999" y="1770543"/>
            <a:ext cx="4995607"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2C8A2CE-D11E-6496-E955-05969D8FF0CF}"/>
              </a:ext>
            </a:extLst>
          </p:cNvPr>
          <p:cNvSpPr txBox="1"/>
          <p:nvPr/>
        </p:nvSpPr>
        <p:spPr>
          <a:xfrm>
            <a:off x="876176" y="1879756"/>
            <a:ext cx="4876794"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Test-Driven Development</a:t>
            </a:r>
          </a:p>
        </p:txBody>
      </p:sp>
      <p:sp>
        <p:nvSpPr>
          <p:cNvPr id="8" name="TextBox 7">
            <a:extLst>
              <a:ext uri="{FF2B5EF4-FFF2-40B4-BE49-F238E27FC236}">
                <a16:creationId xmlns:a16="http://schemas.microsoft.com/office/drawing/2014/main" id="{AE0FE2C1-6CAB-49B6-1F49-FDC3C333D8F2}"/>
              </a:ext>
            </a:extLst>
          </p:cNvPr>
          <p:cNvSpPr txBox="1"/>
          <p:nvPr/>
        </p:nvSpPr>
        <p:spPr>
          <a:xfrm>
            <a:off x="6095999" y="1879756"/>
            <a:ext cx="4995607"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Behaviour-Driven Development</a:t>
            </a:r>
          </a:p>
        </p:txBody>
      </p:sp>
      <p:cxnSp>
        <p:nvCxnSpPr>
          <p:cNvPr id="9" name="Straight Connector 8">
            <a:extLst>
              <a:ext uri="{FF2B5EF4-FFF2-40B4-BE49-F238E27FC236}">
                <a16:creationId xmlns:a16="http://schemas.microsoft.com/office/drawing/2014/main" id="{A7950179-CCDC-67C6-1AA8-D40BF96233C2}"/>
              </a:ext>
            </a:extLst>
          </p:cNvPr>
          <p:cNvCxnSpPr>
            <a:cxnSpLocks/>
          </p:cNvCxnSpPr>
          <p:nvPr/>
        </p:nvCxnSpPr>
        <p:spPr>
          <a:xfrm>
            <a:off x="1499786" y="2248962"/>
            <a:ext cx="3941379"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BE7A846-155E-C75D-C1D9-F7AA7970D421}"/>
              </a:ext>
            </a:extLst>
          </p:cNvPr>
          <p:cNvCxnSpPr>
            <a:cxnSpLocks/>
          </p:cNvCxnSpPr>
          <p:nvPr/>
        </p:nvCxnSpPr>
        <p:spPr>
          <a:xfrm>
            <a:off x="6407801" y="2248962"/>
            <a:ext cx="4037403"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3" name="Tartalom helye 3">
            <a:extLst>
              <a:ext uri="{FF2B5EF4-FFF2-40B4-BE49-F238E27FC236}">
                <a16:creationId xmlns:a16="http://schemas.microsoft.com/office/drawing/2014/main" id="{0B85D118-4B2D-6F43-5E28-4548AA2594C5}"/>
              </a:ext>
            </a:extLst>
          </p:cNvPr>
          <p:cNvSpPr txBox="1">
            <a:spLocks/>
          </p:cNvSpPr>
          <p:nvPr/>
        </p:nvSpPr>
        <p:spPr>
          <a:xfrm>
            <a:off x="876176" y="2453269"/>
            <a:ext cx="4876793"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250" dirty="0">
                <a:latin typeface="Montserrat" pitchFamily="2" charset="77"/>
              </a:rPr>
              <a:t>A teszteket már az implementáció előtt megírják</a:t>
            </a:r>
          </a:p>
          <a:p>
            <a:pPr marL="134934" indent="-134934" defTabSz="914377">
              <a:lnSpc>
                <a:spcPct val="100000"/>
              </a:lnSpc>
              <a:spcBef>
                <a:spcPts val="300"/>
              </a:spcBef>
              <a:spcAft>
                <a:spcPts val="200"/>
              </a:spcAft>
            </a:pPr>
            <a:r>
              <a:rPr lang="hu-HU" sz="1250" dirty="0">
                <a:latin typeface="Montserrat" pitchFamily="2" charset="77"/>
              </a:rPr>
              <a:t>A bukó teszt eset írja le a viselkedést és funkcionalitást, melyet el kívánnak érni</a:t>
            </a:r>
          </a:p>
          <a:p>
            <a:pPr marL="134934" indent="-134934" defTabSz="914377">
              <a:lnSpc>
                <a:spcPct val="100000"/>
              </a:lnSpc>
              <a:spcBef>
                <a:spcPts val="300"/>
              </a:spcBef>
              <a:spcAft>
                <a:spcPts val="200"/>
              </a:spcAft>
            </a:pPr>
            <a:r>
              <a:rPr lang="hu-HU" sz="1250" dirty="0">
                <a:latin typeface="Montserrat" pitchFamily="2" charset="77"/>
              </a:rPr>
              <a:t>A teszt teljesítéséhez szükséges legkevesebb kódot írják csak meg</a:t>
            </a:r>
          </a:p>
          <a:p>
            <a:pPr marL="134934" indent="-134934" defTabSz="914377">
              <a:lnSpc>
                <a:spcPct val="100000"/>
              </a:lnSpc>
              <a:spcBef>
                <a:spcPts val="300"/>
              </a:spcBef>
              <a:spcAft>
                <a:spcPts val="200"/>
              </a:spcAft>
            </a:pPr>
            <a:r>
              <a:rPr lang="hu-HU" sz="1250" dirty="0">
                <a:latin typeface="Montserrat" pitchFamily="2" charset="77"/>
              </a:rPr>
              <a:t>Gyakran használ egységteszteket, melyek a kódot egységekre bontják (pl.: funkciók, metódusok) és azokat izoláltan tesztelik</a:t>
            </a:r>
          </a:p>
          <a:p>
            <a:pPr marL="134934" indent="-134934" defTabSz="914377">
              <a:lnSpc>
                <a:spcPct val="100000"/>
              </a:lnSpc>
              <a:spcBef>
                <a:spcPts val="300"/>
              </a:spcBef>
              <a:spcAft>
                <a:spcPts val="200"/>
              </a:spcAft>
            </a:pPr>
            <a:r>
              <a:rPr lang="hu-HU" sz="1250" dirty="0">
                <a:latin typeface="Montserrat" pitchFamily="2" charset="77"/>
              </a:rPr>
              <a:t>Célja, hogy a kód bizonyítottan helyesen működik és az elvártak szerint viselkedik</a:t>
            </a:r>
          </a:p>
          <a:p>
            <a:pPr marL="134934" indent="-134934" defTabSz="914377">
              <a:lnSpc>
                <a:spcPct val="100000"/>
              </a:lnSpc>
              <a:spcBef>
                <a:spcPts val="300"/>
              </a:spcBef>
              <a:spcAft>
                <a:spcPts val="200"/>
              </a:spcAft>
            </a:pPr>
            <a:r>
              <a:rPr lang="hu-HU" sz="1250" dirty="0">
                <a:latin typeface="Montserrat" pitchFamily="2" charset="77"/>
              </a:rPr>
              <a:t>Alacsony absztrakció</a:t>
            </a:r>
          </a:p>
          <a:p>
            <a:pPr marL="0" indent="0" defTabSz="914377">
              <a:lnSpc>
                <a:spcPct val="100000"/>
              </a:lnSpc>
              <a:spcBef>
                <a:spcPts val="300"/>
              </a:spcBef>
              <a:spcAft>
                <a:spcPts val="200"/>
              </a:spcAft>
              <a:buNone/>
            </a:pPr>
            <a:endParaRPr lang="hu-HU" sz="1250" dirty="0">
              <a:latin typeface="Montserrat" pitchFamily="2" charset="77"/>
            </a:endParaRPr>
          </a:p>
        </p:txBody>
      </p:sp>
      <p:sp>
        <p:nvSpPr>
          <p:cNvPr id="14" name="Tartalom helye 3">
            <a:extLst>
              <a:ext uri="{FF2B5EF4-FFF2-40B4-BE49-F238E27FC236}">
                <a16:creationId xmlns:a16="http://schemas.microsoft.com/office/drawing/2014/main" id="{59A8E2DF-549E-181D-2677-EE8485D86FCA}"/>
              </a:ext>
            </a:extLst>
          </p:cNvPr>
          <p:cNvSpPr txBox="1">
            <a:spLocks/>
          </p:cNvSpPr>
          <p:nvPr/>
        </p:nvSpPr>
        <p:spPr>
          <a:xfrm>
            <a:off x="6095998" y="2453268"/>
            <a:ext cx="4995607" cy="3373111"/>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250" dirty="0">
                <a:latin typeface="Montserrat" pitchFamily="2" charset="77"/>
              </a:rPr>
              <a:t>A TDD kiegészítése, mely a rendszer viselkedésére fókuszál</a:t>
            </a:r>
          </a:p>
          <a:p>
            <a:pPr marL="134934" indent="-134934" defTabSz="914377">
              <a:lnSpc>
                <a:spcPct val="100000"/>
              </a:lnSpc>
              <a:spcBef>
                <a:spcPts val="300"/>
              </a:spcBef>
              <a:spcAft>
                <a:spcPts val="200"/>
              </a:spcAft>
            </a:pPr>
            <a:r>
              <a:rPr lang="hu-HU" sz="1250" dirty="0">
                <a:latin typeface="Montserrat" pitchFamily="2" charset="77"/>
              </a:rPr>
              <a:t>A </a:t>
            </a:r>
            <a:r>
              <a:rPr lang="hu-HU" sz="1250" dirty="0" err="1">
                <a:latin typeface="Montserrat" pitchFamily="2" charset="77"/>
              </a:rPr>
              <a:t>stakeholderek</a:t>
            </a:r>
            <a:r>
              <a:rPr lang="hu-HU" sz="1250" dirty="0">
                <a:latin typeface="Montserrat" pitchFamily="2" charset="77"/>
              </a:rPr>
              <a:t> és végfelhasználók szemszögéből közelíti meg a tesztelést és fejlesztést</a:t>
            </a:r>
          </a:p>
          <a:p>
            <a:pPr marL="134934" indent="-134934" defTabSz="914377">
              <a:lnSpc>
                <a:spcPct val="100000"/>
              </a:lnSpc>
              <a:spcBef>
                <a:spcPts val="300"/>
              </a:spcBef>
              <a:spcAft>
                <a:spcPts val="200"/>
              </a:spcAft>
            </a:pPr>
            <a:r>
              <a:rPr lang="hu-HU" sz="1250" dirty="0">
                <a:latin typeface="Montserrat" pitchFamily="2" charset="77"/>
              </a:rPr>
              <a:t>A BDD támogatja az együttműködést az üzleti- és a fejlesztési csapatok között, hogy </a:t>
            </a:r>
            <a:r>
              <a:rPr lang="hu-HU" sz="1250" dirty="0" err="1">
                <a:latin typeface="Montserrat" pitchFamily="2" charset="77"/>
              </a:rPr>
              <a:t>validálják</a:t>
            </a:r>
            <a:r>
              <a:rPr lang="hu-HU" sz="1250" dirty="0">
                <a:latin typeface="Montserrat" pitchFamily="2" charset="77"/>
              </a:rPr>
              <a:t> azt egy közös nyelvet használva</a:t>
            </a:r>
          </a:p>
          <a:p>
            <a:pPr marL="134934" indent="-134934" defTabSz="914377">
              <a:lnSpc>
                <a:spcPct val="100000"/>
              </a:lnSpc>
              <a:spcBef>
                <a:spcPts val="300"/>
              </a:spcBef>
              <a:spcAft>
                <a:spcPts val="200"/>
              </a:spcAft>
            </a:pPr>
            <a:r>
              <a:rPr lang="hu-HU" sz="1250" dirty="0" err="1">
                <a:latin typeface="Montserrat" pitchFamily="2" charset="77"/>
              </a:rPr>
              <a:t>Specifications</a:t>
            </a:r>
            <a:r>
              <a:rPr lang="hu-HU" sz="1250" dirty="0">
                <a:latin typeface="Montserrat" pitchFamily="2" charset="77"/>
              </a:rPr>
              <a:t> </a:t>
            </a:r>
            <a:r>
              <a:rPr lang="hu-HU" sz="1250" dirty="0" err="1">
                <a:latin typeface="Montserrat" pitchFamily="2" charset="77"/>
              </a:rPr>
              <a:t>by</a:t>
            </a:r>
            <a:r>
              <a:rPr lang="hu-HU" sz="1250" dirty="0">
                <a:latin typeface="Montserrat" pitchFamily="2" charset="77"/>
              </a:rPr>
              <a:t> </a:t>
            </a:r>
            <a:r>
              <a:rPr lang="hu-HU" sz="1250" dirty="0" err="1">
                <a:latin typeface="Montserrat" pitchFamily="2" charset="77"/>
              </a:rPr>
              <a:t>example</a:t>
            </a:r>
            <a:r>
              <a:rPr lang="hu-HU" sz="1250" dirty="0">
                <a:latin typeface="Montserrat" pitchFamily="2" charset="77"/>
              </a:rPr>
              <a:t> – A rendszer viselkedése egyszerű nyelven specifikálva- vagy GWT formátumban leírt esetekkel van definiálva</a:t>
            </a:r>
          </a:p>
          <a:p>
            <a:pPr marL="134934" indent="-134934" defTabSz="914377">
              <a:lnSpc>
                <a:spcPct val="100000"/>
              </a:lnSpc>
              <a:spcBef>
                <a:spcPts val="300"/>
              </a:spcBef>
              <a:spcAft>
                <a:spcPts val="200"/>
              </a:spcAft>
            </a:pPr>
            <a:r>
              <a:rPr lang="hu-HU" sz="1250" dirty="0">
                <a:latin typeface="Montserrat" pitchFamily="2" charset="77"/>
              </a:rPr>
              <a:t>A BDD fő célja </a:t>
            </a:r>
            <a:r>
              <a:rPr lang="hu-HU" sz="1250" dirty="0" err="1">
                <a:latin typeface="Montserrat" pitchFamily="2" charset="77"/>
              </a:rPr>
              <a:t>validálni</a:t>
            </a:r>
            <a:r>
              <a:rPr lang="hu-HU" sz="1250" dirty="0">
                <a:latin typeface="Montserrat" pitchFamily="2" charset="77"/>
              </a:rPr>
              <a:t>, hogy a rendszer teljesíti a megrendelő oldali elvárásokat</a:t>
            </a:r>
          </a:p>
          <a:p>
            <a:pPr marL="134934" indent="-134934" defTabSz="914377">
              <a:lnSpc>
                <a:spcPct val="100000"/>
              </a:lnSpc>
              <a:spcBef>
                <a:spcPts val="300"/>
              </a:spcBef>
              <a:spcAft>
                <a:spcPts val="200"/>
              </a:spcAft>
            </a:pPr>
            <a:r>
              <a:rPr lang="hu-HU" sz="1250" dirty="0">
                <a:latin typeface="Montserrat" pitchFamily="2" charset="77"/>
              </a:rPr>
              <a:t>Magas absztrakciós szint</a:t>
            </a:r>
          </a:p>
        </p:txBody>
      </p:sp>
      <p:sp>
        <p:nvSpPr>
          <p:cNvPr id="17" name="Slide Number Placeholder 21">
            <a:extLst>
              <a:ext uri="{FF2B5EF4-FFF2-40B4-BE49-F238E27FC236}">
                <a16:creationId xmlns:a16="http://schemas.microsoft.com/office/drawing/2014/main" id="{E3B1AA8A-CB43-CDA0-7C81-3CB47E8B307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4</a:t>
            </a:fld>
            <a:endParaRPr lang="en-GB" b="1" dirty="0">
              <a:latin typeface="Montserrat" pitchFamily="2" charset="77"/>
            </a:endParaRPr>
          </a:p>
        </p:txBody>
      </p:sp>
      <p:sp>
        <p:nvSpPr>
          <p:cNvPr id="4" name="TextBox 3">
            <a:extLst>
              <a:ext uri="{FF2B5EF4-FFF2-40B4-BE49-F238E27FC236}">
                <a16:creationId xmlns:a16="http://schemas.microsoft.com/office/drawing/2014/main" id="{4B724601-241B-B8AC-98E7-B439A1B55261}"/>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87315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TESZTELÉS – ÚJ FOGALMAK</a:t>
            </a:r>
          </a:p>
        </p:txBody>
      </p:sp>
      <p:sp>
        <p:nvSpPr>
          <p:cNvPr id="3" name="Rounded Rectangle 2">
            <a:extLst>
              <a:ext uri="{FF2B5EF4-FFF2-40B4-BE49-F238E27FC236}">
                <a16:creationId xmlns:a16="http://schemas.microsoft.com/office/drawing/2014/main" id="{A7E713E6-4332-2C38-3756-E3110A8B009D}"/>
              </a:ext>
            </a:extLst>
          </p:cNvPr>
          <p:cNvSpPr/>
          <p:nvPr/>
        </p:nvSpPr>
        <p:spPr>
          <a:xfrm>
            <a:off x="876176" y="1770543"/>
            <a:ext cx="4876794"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ounded Rectangle 4">
            <a:extLst>
              <a:ext uri="{FF2B5EF4-FFF2-40B4-BE49-F238E27FC236}">
                <a16:creationId xmlns:a16="http://schemas.microsoft.com/office/drawing/2014/main" id="{E862257E-D06F-20F8-8756-30D72E244BC3}"/>
              </a:ext>
            </a:extLst>
          </p:cNvPr>
          <p:cNvSpPr/>
          <p:nvPr/>
        </p:nvSpPr>
        <p:spPr>
          <a:xfrm>
            <a:off x="6095999" y="1770543"/>
            <a:ext cx="4995607"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2C8A2CE-D11E-6496-E955-05969D8FF0CF}"/>
              </a:ext>
            </a:extLst>
          </p:cNvPr>
          <p:cNvSpPr txBox="1"/>
          <p:nvPr/>
        </p:nvSpPr>
        <p:spPr>
          <a:xfrm>
            <a:off x="876176" y="1879756"/>
            <a:ext cx="4876794"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AAA</a:t>
            </a:r>
          </a:p>
        </p:txBody>
      </p:sp>
      <p:sp>
        <p:nvSpPr>
          <p:cNvPr id="8" name="TextBox 7">
            <a:extLst>
              <a:ext uri="{FF2B5EF4-FFF2-40B4-BE49-F238E27FC236}">
                <a16:creationId xmlns:a16="http://schemas.microsoft.com/office/drawing/2014/main" id="{AE0FE2C1-6CAB-49B6-1F49-FDC3C333D8F2}"/>
              </a:ext>
            </a:extLst>
          </p:cNvPr>
          <p:cNvSpPr txBox="1"/>
          <p:nvPr/>
        </p:nvSpPr>
        <p:spPr>
          <a:xfrm>
            <a:off x="6095999" y="1879756"/>
            <a:ext cx="4995607"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GWT</a:t>
            </a:r>
          </a:p>
        </p:txBody>
      </p:sp>
      <p:cxnSp>
        <p:nvCxnSpPr>
          <p:cNvPr id="9" name="Straight Connector 8">
            <a:extLst>
              <a:ext uri="{FF2B5EF4-FFF2-40B4-BE49-F238E27FC236}">
                <a16:creationId xmlns:a16="http://schemas.microsoft.com/office/drawing/2014/main" id="{A7950179-CCDC-67C6-1AA8-D40BF96233C2}"/>
              </a:ext>
            </a:extLst>
          </p:cNvPr>
          <p:cNvCxnSpPr>
            <a:cxnSpLocks/>
          </p:cNvCxnSpPr>
          <p:nvPr/>
        </p:nvCxnSpPr>
        <p:spPr>
          <a:xfrm>
            <a:off x="1499786" y="2248962"/>
            <a:ext cx="3941379"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BE7A846-155E-C75D-C1D9-F7AA7970D421}"/>
              </a:ext>
            </a:extLst>
          </p:cNvPr>
          <p:cNvCxnSpPr>
            <a:cxnSpLocks/>
          </p:cNvCxnSpPr>
          <p:nvPr/>
        </p:nvCxnSpPr>
        <p:spPr>
          <a:xfrm>
            <a:off x="6407801" y="2248962"/>
            <a:ext cx="4037403"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3" name="Tartalom helye 3">
            <a:extLst>
              <a:ext uri="{FF2B5EF4-FFF2-40B4-BE49-F238E27FC236}">
                <a16:creationId xmlns:a16="http://schemas.microsoft.com/office/drawing/2014/main" id="{0B85D118-4B2D-6F43-5E28-4548AA2594C5}"/>
              </a:ext>
            </a:extLst>
          </p:cNvPr>
          <p:cNvSpPr txBox="1">
            <a:spLocks/>
          </p:cNvSpPr>
          <p:nvPr/>
        </p:nvSpPr>
        <p:spPr>
          <a:xfrm>
            <a:off x="876176" y="2453269"/>
            <a:ext cx="4876793"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250" dirty="0">
                <a:latin typeface="Montserrat" pitchFamily="2" charset="77"/>
              </a:rPr>
              <a:t>TDD esetén alkalmazzuk</a:t>
            </a:r>
          </a:p>
          <a:p>
            <a:pPr marL="134934" indent="-134934" defTabSz="914377">
              <a:lnSpc>
                <a:spcPct val="100000"/>
              </a:lnSpc>
              <a:spcBef>
                <a:spcPts val="300"/>
              </a:spcBef>
              <a:spcAft>
                <a:spcPts val="200"/>
              </a:spcAft>
            </a:pPr>
            <a:r>
              <a:rPr lang="hu-HU" sz="1250" b="1" dirty="0" err="1">
                <a:latin typeface="Montserrat" pitchFamily="2" charset="77"/>
              </a:rPr>
              <a:t>Arrange</a:t>
            </a:r>
            <a:r>
              <a:rPr lang="hu-HU" sz="1250" b="1" dirty="0">
                <a:latin typeface="Montserrat" pitchFamily="2" charset="77"/>
              </a:rPr>
              <a:t> </a:t>
            </a:r>
            <a:r>
              <a:rPr lang="hu-HU" sz="1250" dirty="0">
                <a:latin typeface="Montserrat" pitchFamily="2" charset="77"/>
              </a:rPr>
              <a:t>– Előfeltételek és a rendszer kezdeti állapota</a:t>
            </a:r>
          </a:p>
          <a:p>
            <a:pPr marL="134934" indent="-134934" defTabSz="914377">
              <a:lnSpc>
                <a:spcPct val="100000"/>
              </a:lnSpc>
              <a:spcBef>
                <a:spcPts val="300"/>
              </a:spcBef>
              <a:spcAft>
                <a:spcPts val="200"/>
              </a:spcAft>
            </a:pPr>
            <a:r>
              <a:rPr lang="hu-HU" sz="1250" b="1" dirty="0" err="1">
                <a:latin typeface="Montserrat" pitchFamily="2" charset="77"/>
              </a:rPr>
              <a:t>Act</a:t>
            </a:r>
            <a:r>
              <a:rPr lang="hu-HU" sz="1250" b="1" dirty="0">
                <a:latin typeface="Montserrat" pitchFamily="2" charset="77"/>
              </a:rPr>
              <a:t> </a:t>
            </a:r>
            <a:r>
              <a:rPr lang="hu-HU" sz="1250" dirty="0">
                <a:latin typeface="Montserrat" pitchFamily="2" charset="77"/>
              </a:rPr>
              <a:t>– Tesztelt cselekvés végrehajtása vagy metódus meghívása</a:t>
            </a:r>
          </a:p>
          <a:p>
            <a:pPr marL="134934" indent="-134934" defTabSz="914377">
              <a:lnSpc>
                <a:spcPct val="100000"/>
              </a:lnSpc>
              <a:spcBef>
                <a:spcPts val="300"/>
              </a:spcBef>
              <a:spcAft>
                <a:spcPts val="200"/>
              </a:spcAft>
            </a:pPr>
            <a:r>
              <a:rPr lang="hu-HU" sz="1250" b="1" dirty="0" err="1">
                <a:latin typeface="Montserrat" pitchFamily="2" charset="77"/>
              </a:rPr>
              <a:t>Assert</a:t>
            </a:r>
            <a:r>
              <a:rPr lang="hu-HU" sz="1250" b="1" dirty="0">
                <a:latin typeface="Montserrat" pitchFamily="2" charset="77"/>
              </a:rPr>
              <a:t> </a:t>
            </a:r>
            <a:r>
              <a:rPr lang="hu-HU" sz="1250" dirty="0">
                <a:latin typeface="Montserrat" pitchFamily="2" charset="77"/>
              </a:rPr>
              <a:t>– Ellenőrizzük az </a:t>
            </a:r>
            <a:r>
              <a:rPr lang="hu-HU" sz="1250" dirty="0" err="1">
                <a:latin typeface="Montserrat" pitchFamily="2" charset="77"/>
              </a:rPr>
              <a:t>Act</a:t>
            </a:r>
            <a:r>
              <a:rPr lang="hu-HU" sz="1250" dirty="0">
                <a:latin typeface="Montserrat" pitchFamily="2" charset="77"/>
              </a:rPr>
              <a:t> lépés eredményeit, hogy egyeznek-e az elvártakkal.</a:t>
            </a:r>
          </a:p>
          <a:p>
            <a:pPr marL="0" indent="0" defTabSz="914377">
              <a:lnSpc>
                <a:spcPct val="100000"/>
              </a:lnSpc>
              <a:spcBef>
                <a:spcPts val="300"/>
              </a:spcBef>
              <a:spcAft>
                <a:spcPts val="200"/>
              </a:spcAft>
              <a:buNone/>
            </a:pPr>
            <a:endParaRPr lang="hu-HU" sz="1250" dirty="0">
              <a:latin typeface="Montserrat" pitchFamily="2" charset="77"/>
            </a:endParaRPr>
          </a:p>
        </p:txBody>
      </p:sp>
      <p:sp>
        <p:nvSpPr>
          <p:cNvPr id="14" name="Tartalom helye 3">
            <a:extLst>
              <a:ext uri="{FF2B5EF4-FFF2-40B4-BE49-F238E27FC236}">
                <a16:creationId xmlns:a16="http://schemas.microsoft.com/office/drawing/2014/main" id="{59A8E2DF-549E-181D-2677-EE8485D86FCA}"/>
              </a:ext>
            </a:extLst>
          </p:cNvPr>
          <p:cNvSpPr txBox="1">
            <a:spLocks/>
          </p:cNvSpPr>
          <p:nvPr/>
        </p:nvSpPr>
        <p:spPr>
          <a:xfrm>
            <a:off x="6095998" y="2453268"/>
            <a:ext cx="4995607" cy="3373111"/>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250" dirty="0">
                <a:latin typeface="Montserrat" pitchFamily="2" charset="77"/>
              </a:rPr>
              <a:t>BDD esetén alkalmazzuk</a:t>
            </a:r>
          </a:p>
          <a:p>
            <a:pPr marL="134934" indent="-134934" defTabSz="914377">
              <a:lnSpc>
                <a:spcPct val="100000"/>
              </a:lnSpc>
              <a:spcBef>
                <a:spcPts val="300"/>
              </a:spcBef>
              <a:spcAft>
                <a:spcPts val="200"/>
              </a:spcAft>
            </a:pPr>
            <a:r>
              <a:rPr lang="hu-HU" sz="1250" b="1" dirty="0" err="1">
                <a:latin typeface="Montserrat" pitchFamily="2" charset="77"/>
              </a:rPr>
              <a:t>Given</a:t>
            </a:r>
            <a:r>
              <a:rPr lang="hu-HU" sz="1250" b="1" dirty="0">
                <a:latin typeface="Montserrat" pitchFamily="2" charset="77"/>
              </a:rPr>
              <a:t> </a:t>
            </a:r>
            <a:r>
              <a:rPr lang="hu-HU" sz="1250" dirty="0">
                <a:latin typeface="Montserrat" pitchFamily="2" charset="77"/>
              </a:rPr>
              <a:t>– Előfeltételek és a rendszer kezdeti állapota</a:t>
            </a:r>
          </a:p>
          <a:p>
            <a:pPr marL="134934" indent="-134934" defTabSz="914377">
              <a:lnSpc>
                <a:spcPct val="100000"/>
              </a:lnSpc>
              <a:spcBef>
                <a:spcPts val="300"/>
              </a:spcBef>
              <a:spcAft>
                <a:spcPts val="200"/>
              </a:spcAft>
            </a:pPr>
            <a:r>
              <a:rPr lang="hu-HU" sz="1250" b="1" dirty="0" err="1">
                <a:latin typeface="Montserrat" pitchFamily="2" charset="77"/>
              </a:rPr>
              <a:t>When</a:t>
            </a:r>
            <a:r>
              <a:rPr lang="hu-HU" sz="1250" dirty="0">
                <a:latin typeface="Montserrat" pitchFamily="2" charset="77"/>
              </a:rPr>
              <a:t> – Esemény, mely elindítja a tesztelt viselkedést</a:t>
            </a:r>
          </a:p>
          <a:p>
            <a:pPr marL="134934" indent="-134934" defTabSz="914377">
              <a:lnSpc>
                <a:spcPct val="100000"/>
              </a:lnSpc>
              <a:spcBef>
                <a:spcPts val="300"/>
              </a:spcBef>
              <a:spcAft>
                <a:spcPts val="200"/>
              </a:spcAft>
            </a:pPr>
            <a:r>
              <a:rPr lang="hu-HU" sz="1250" b="1" dirty="0" err="1">
                <a:latin typeface="Montserrat" pitchFamily="2" charset="77"/>
              </a:rPr>
              <a:t>Then</a:t>
            </a:r>
            <a:r>
              <a:rPr lang="hu-HU" sz="1250" dirty="0">
                <a:latin typeface="Montserrat" pitchFamily="2" charset="77"/>
              </a:rPr>
              <a:t> – Várt eredmény és a </a:t>
            </a:r>
            <a:r>
              <a:rPr lang="hu-HU" sz="1250" dirty="0" err="1">
                <a:latin typeface="Montserrat" pitchFamily="2" charset="77"/>
              </a:rPr>
              <a:t>When</a:t>
            </a:r>
            <a:r>
              <a:rPr lang="hu-HU" sz="1250" dirty="0">
                <a:latin typeface="Montserrat" pitchFamily="2" charset="77"/>
              </a:rPr>
              <a:t> lépésben kapott eredmény</a:t>
            </a:r>
          </a:p>
        </p:txBody>
      </p:sp>
      <p:sp>
        <p:nvSpPr>
          <p:cNvPr id="17" name="Slide Number Placeholder 21">
            <a:extLst>
              <a:ext uri="{FF2B5EF4-FFF2-40B4-BE49-F238E27FC236}">
                <a16:creationId xmlns:a16="http://schemas.microsoft.com/office/drawing/2014/main" id="{E3B1AA8A-CB43-CDA0-7C81-3CB47E8B307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5</a:t>
            </a:fld>
            <a:endParaRPr lang="en-GB" b="1" dirty="0">
              <a:latin typeface="Montserrat" pitchFamily="2" charset="77"/>
            </a:endParaRPr>
          </a:p>
        </p:txBody>
      </p:sp>
      <p:sp>
        <p:nvSpPr>
          <p:cNvPr id="4" name="TextBox 3">
            <a:extLst>
              <a:ext uri="{FF2B5EF4-FFF2-40B4-BE49-F238E27FC236}">
                <a16:creationId xmlns:a16="http://schemas.microsoft.com/office/drawing/2014/main" id="{A2536FD8-0E2B-29C3-7CCF-1BCC8E387844}"/>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178434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TESZTELÉS – ÚJ FOGALMAK</a:t>
            </a:r>
          </a:p>
        </p:txBody>
      </p:sp>
      <p:sp>
        <p:nvSpPr>
          <p:cNvPr id="3" name="Rounded Rectangle 2">
            <a:extLst>
              <a:ext uri="{FF2B5EF4-FFF2-40B4-BE49-F238E27FC236}">
                <a16:creationId xmlns:a16="http://schemas.microsoft.com/office/drawing/2014/main" id="{A7E713E6-4332-2C38-3756-E3110A8B009D}"/>
              </a:ext>
            </a:extLst>
          </p:cNvPr>
          <p:cNvSpPr/>
          <p:nvPr/>
        </p:nvSpPr>
        <p:spPr>
          <a:xfrm>
            <a:off x="876176" y="1770543"/>
            <a:ext cx="4876794"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ounded Rectangle 4">
            <a:extLst>
              <a:ext uri="{FF2B5EF4-FFF2-40B4-BE49-F238E27FC236}">
                <a16:creationId xmlns:a16="http://schemas.microsoft.com/office/drawing/2014/main" id="{E862257E-D06F-20F8-8756-30D72E244BC3}"/>
              </a:ext>
            </a:extLst>
          </p:cNvPr>
          <p:cNvSpPr/>
          <p:nvPr/>
        </p:nvSpPr>
        <p:spPr>
          <a:xfrm>
            <a:off x="6095999" y="1770543"/>
            <a:ext cx="4995607"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82C8A2CE-D11E-6496-E955-05969D8FF0CF}"/>
              </a:ext>
            </a:extLst>
          </p:cNvPr>
          <p:cNvSpPr txBox="1"/>
          <p:nvPr/>
        </p:nvSpPr>
        <p:spPr>
          <a:xfrm>
            <a:off x="876176" y="1879756"/>
            <a:ext cx="4876794"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SUT</a:t>
            </a:r>
          </a:p>
        </p:txBody>
      </p:sp>
      <p:sp>
        <p:nvSpPr>
          <p:cNvPr id="8" name="TextBox 7">
            <a:extLst>
              <a:ext uri="{FF2B5EF4-FFF2-40B4-BE49-F238E27FC236}">
                <a16:creationId xmlns:a16="http://schemas.microsoft.com/office/drawing/2014/main" id="{AE0FE2C1-6CAB-49B6-1F49-FDC3C333D8F2}"/>
              </a:ext>
            </a:extLst>
          </p:cNvPr>
          <p:cNvSpPr txBox="1"/>
          <p:nvPr/>
        </p:nvSpPr>
        <p:spPr>
          <a:xfrm>
            <a:off x="6095999" y="1879756"/>
            <a:ext cx="4995607"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Mock</a:t>
            </a:r>
          </a:p>
        </p:txBody>
      </p:sp>
      <p:cxnSp>
        <p:nvCxnSpPr>
          <p:cNvPr id="9" name="Straight Connector 8">
            <a:extLst>
              <a:ext uri="{FF2B5EF4-FFF2-40B4-BE49-F238E27FC236}">
                <a16:creationId xmlns:a16="http://schemas.microsoft.com/office/drawing/2014/main" id="{A7950179-CCDC-67C6-1AA8-D40BF96233C2}"/>
              </a:ext>
            </a:extLst>
          </p:cNvPr>
          <p:cNvCxnSpPr>
            <a:cxnSpLocks/>
          </p:cNvCxnSpPr>
          <p:nvPr/>
        </p:nvCxnSpPr>
        <p:spPr>
          <a:xfrm>
            <a:off x="1499786" y="2248962"/>
            <a:ext cx="3941379"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BE7A846-155E-C75D-C1D9-F7AA7970D421}"/>
              </a:ext>
            </a:extLst>
          </p:cNvPr>
          <p:cNvCxnSpPr>
            <a:cxnSpLocks/>
          </p:cNvCxnSpPr>
          <p:nvPr/>
        </p:nvCxnSpPr>
        <p:spPr>
          <a:xfrm>
            <a:off x="6407801" y="2248962"/>
            <a:ext cx="4037403"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3" name="Tartalom helye 3">
            <a:extLst>
              <a:ext uri="{FF2B5EF4-FFF2-40B4-BE49-F238E27FC236}">
                <a16:creationId xmlns:a16="http://schemas.microsoft.com/office/drawing/2014/main" id="{0B85D118-4B2D-6F43-5E28-4548AA2594C5}"/>
              </a:ext>
            </a:extLst>
          </p:cNvPr>
          <p:cNvSpPr txBox="1">
            <a:spLocks/>
          </p:cNvSpPr>
          <p:nvPr/>
        </p:nvSpPr>
        <p:spPr>
          <a:xfrm>
            <a:off x="876176" y="2453269"/>
            <a:ext cx="4876793"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250" dirty="0">
                <a:latin typeface="Montserrat" pitchFamily="2" charset="77"/>
              </a:rPr>
              <a:t>System </a:t>
            </a:r>
            <a:r>
              <a:rPr lang="hu-HU" sz="1250" dirty="0" err="1">
                <a:latin typeface="Montserrat" pitchFamily="2" charset="77"/>
              </a:rPr>
              <a:t>Under</a:t>
            </a:r>
            <a:r>
              <a:rPr lang="hu-HU" sz="1250" dirty="0">
                <a:latin typeface="Montserrat" pitchFamily="2" charset="77"/>
              </a:rPr>
              <a:t> Test</a:t>
            </a:r>
          </a:p>
          <a:p>
            <a:pPr marL="134934" indent="-134934" defTabSz="914377">
              <a:lnSpc>
                <a:spcPct val="100000"/>
              </a:lnSpc>
              <a:spcBef>
                <a:spcPts val="300"/>
              </a:spcBef>
              <a:spcAft>
                <a:spcPts val="200"/>
              </a:spcAft>
            </a:pPr>
            <a:r>
              <a:rPr lang="hu-HU" sz="1250" dirty="0">
                <a:latin typeface="Montserrat" pitchFamily="2" charset="77"/>
              </a:rPr>
              <a:t>Ezt a rendszert teszteljük</a:t>
            </a:r>
          </a:p>
          <a:p>
            <a:pPr marL="134934" indent="-134934" defTabSz="914377">
              <a:lnSpc>
                <a:spcPct val="100000"/>
              </a:lnSpc>
              <a:spcBef>
                <a:spcPts val="300"/>
              </a:spcBef>
              <a:spcAft>
                <a:spcPts val="200"/>
              </a:spcAft>
            </a:pPr>
            <a:r>
              <a:rPr lang="hu-HU" sz="1250" b="1" dirty="0">
                <a:latin typeface="Montserrat" pitchFamily="2" charset="77"/>
              </a:rPr>
              <a:t>Lehetnek olyan műveletek a rendszerben, melyek külső objektumokat vagy könyvtárakat hívnak</a:t>
            </a:r>
          </a:p>
          <a:p>
            <a:pPr marL="134934" indent="-134934" defTabSz="914377">
              <a:lnSpc>
                <a:spcPct val="100000"/>
              </a:lnSpc>
              <a:spcBef>
                <a:spcPts val="300"/>
              </a:spcBef>
              <a:spcAft>
                <a:spcPts val="200"/>
              </a:spcAft>
            </a:pPr>
            <a:r>
              <a:rPr lang="hu-HU" sz="1250" dirty="0">
                <a:latin typeface="Montserrat" pitchFamily="2" charset="77"/>
              </a:rPr>
              <a:t>A teszteknek függetlennek kell lenniük a környezetüktől</a:t>
            </a:r>
          </a:p>
        </p:txBody>
      </p:sp>
      <p:sp>
        <p:nvSpPr>
          <p:cNvPr id="14" name="Tartalom helye 3">
            <a:extLst>
              <a:ext uri="{FF2B5EF4-FFF2-40B4-BE49-F238E27FC236}">
                <a16:creationId xmlns:a16="http://schemas.microsoft.com/office/drawing/2014/main" id="{59A8E2DF-549E-181D-2677-EE8485D86FCA}"/>
              </a:ext>
            </a:extLst>
          </p:cNvPr>
          <p:cNvSpPr txBox="1">
            <a:spLocks/>
          </p:cNvSpPr>
          <p:nvPr/>
        </p:nvSpPr>
        <p:spPr>
          <a:xfrm>
            <a:off x="6095998" y="2453268"/>
            <a:ext cx="4995607" cy="3373111"/>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250" dirty="0" err="1">
                <a:latin typeface="Montserrat" pitchFamily="2" charset="77"/>
              </a:rPr>
              <a:t>Mockingbird</a:t>
            </a:r>
            <a:r>
              <a:rPr lang="hu-HU" sz="1250" dirty="0">
                <a:latin typeface="Montserrat" pitchFamily="2" charset="77"/>
              </a:rPr>
              <a:t> után kapta a nevét</a:t>
            </a:r>
          </a:p>
          <a:p>
            <a:pPr marL="134934" indent="-134934" defTabSz="914377">
              <a:lnSpc>
                <a:spcPct val="100000"/>
              </a:lnSpc>
              <a:spcBef>
                <a:spcPts val="300"/>
              </a:spcBef>
              <a:spcAft>
                <a:spcPts val="200"/>
              </a:spcAft>
            </a:pPr>
            <a:r>
              <a:rPr lang="hu-HU" sz="1250" dirty="0">
                <a:latin typeface="Montserrat" pitchFamily="2" charset="77"/>
              </a:rPr>
              <a:t>Lemásol egy kívánt működést</a:t>
            </a:r>
          </a:p>
          <a:p>
            <a:pPr marL="134934" indent="-134934" defTabSz="914377">
              <a:lnSpc>
                <a:spcPct val="100000"/>
              </a:lnSpc>
              <a:spcBef>
                <a:spcPts val="300"/>
              </a:spcBef>
              <a:spcAft>
                <a:spcPts val="200"/>
              </a:spcAft>
            </a:pPr>
            <a:r>
              <a:rPr lang="hu-HU" sz="1250" b="1" dirty="0">
                <a:latin typeface="Montserrat" pitchFamily="2" charset="77"/>
              </a:rPr>
              <a:t>Behelyettesíti a SUT </a:t>
            </a:r>
            <a:r>
              <a:rPr lang="hu-HU" sz="1250" b="1" dirty="0" err="1">
                <a:latin typeface="Montserrat" pitchFamily="2" charset="77"/>
              </a:rPr>
              <a:t>dependenciáit</a:t>
            </a:r>
            <a:r>
              <a:rPr lang="hu-HU" sz="1250" b="1" dirty="0">
                <a:latin typeface="Montserrat" pitchFamily="2" charset="77"/>
              </a:rPr>
              <a:t>, hogy tesztelhető legyen a rendszer azok nélkül is</a:t>
            </a:r>
          </a:p>
          <a:p>
            <a:pPr marL="134934" indent="-134934" defTabSz="914377">
              <a:lnSpc>
                <a:spcPct val="100000"/>
              </a:lnSpc>
              <a:spcBef>
                <a:spcPts val="300"/>
              </a:spcBef>
              <a:spcAft>
                <a:spcPts val="200"/>
              </a:spcAft>
            </a:pPr>
            <a:r>
              <a:rPr lang="hu-HU" sz="1250" dirty="0">
                <a:latin typeface="Montserrat" pitchFamily="2" charset="77"/>
              </a:rPr>
              <a:t>Így azokat nem kell </a:t>
            </a:r>
            <a:r>
              <a:rPr lang="hu-HU" sz="1250" dirty="0" err="1">
                <a:latin typeface="Montserrat" pitchFamily="2" charset="77"/>
              </a:rPr>
              <a:t>példányosítani</a:t>
            </a:r>
            <a:endParaRPr lang="hu-HU" sz="1250" dirty="0">
              <a:latin typeface="Montserrat" pitchFamily="2" charset="77"/>
            </a:endParaRPr>
          </a:p>
          <a:p>
            <a:pPr marL="134934" indent="-134934" defTabSz="914377">
              <a:lnSpc>
                <a:spcPct val="100000"/>
              </a:lnSpc>
              <a:spcBef>
                <a:spcPts val="300"/>
              </a:spcBef>
              <a:spcAft>
                <a:spcPts val="200"/>
              </a:spcAft>
            </a:pPr>
            <a:endParaRPr lang="hu-HU" sz="1250" b="1" dirty="0">
              <a:latin typeface="Montserrat" pitchFamily="2" charset="77"/>
            </a:endParaRPr>
          </a:p>
          <a:p>
            <a:pPr marL="0" indent="0" defTabSz="914377">
              <a:lnSpc>
                <a:spcPct val="100000"/>
              </a:lnSpc>
              <a:spcBef>
                <a:spcPts val="300"/>
              </a:spcBef>
              <a:spcAft>
                <a:spcPts val="200"/>
              </a:spcAft>
              <a:buNone/>
            </a:pPr>
            <a:r>
              <a:rPr lang="hu-HU" sz="1250" b="1" dirty="0">
                <a:latin typeface="Montserrat" pitchFamily="2" charset="77"/>
              </a:rPr>
              <a:t>Példa:</a:t>
            </a:r>
          </a:p>
          <a:p>
            <a:pPr marL="0" indent="0" defTabSz="914377">
              <a:lnSpc>
                <a:spcPct val="100000"/>
              </a:lnSpc>
              <a:spcBef>
                <a:spcPts val="300"/>
              </a:spcBef>
              <a:spcAft>
                <a:spcPts val="200"/>
              </a:spcAft>
              <a:buNone/>
            </a:pPr>
            <a:r>
              <a:rPr lang="hu-HU" sz="1250" dirty="0">
                <a:latin typeface="Montserrat" pitchFamily="2" charset="77"/>
              </a:rPr>
              <a:t>Egy </a:t>
            </a:r>
            <a:r>
              <a:rPr lang="hu-HU" sz="1250" dirty="0" err="1">
                <a:latin typeface="Montserrat" pitchFamily="2" charset="77"/>
              </a:rPr>
              <a:t>dependenciát</a:t>
            </a:r>
            <a:r>
              <a:rPr lang="hu-HU" sz="1250" dirty="0">
                <a:latin typeface="Montserrat" pitchFamily="2" charset="77"/>
              </a:rPr>
              <a:t> nem tudok </a:t>
            </a:r>
            <a:r>
              <a:rPr lang="hu-HU" sz="1250" dirty="0" err="1">
                <a:latin typeface="Montserrat" pitchFamily="2" charset="77"/>
              </a:rPr>
              <a:t>példányosítani</a:t>
            </a:r>
            <a:r>
              <a:rPr lang="hu-HU" sz="1250" dirty="0">
                <a:latin typeface="Montserrat" pitchFamily="2" charset="77"/>
              </a:rPr>
              <a:t>, mert:</a:t>
            </a:r>
            <a:br>
              <a:rPr lang="hu-HU" sz="1250" dirty="0">
                <a:latin typeface="Montserrat" pitchFamily="2" charset="77"/>
              </a:rPr>
            </a:br>
            <a:r>
              <a:rPr lang="hu-HU" sz="1250" dirty="0">
                <a:latin typeface="Montserrat" pitchFamily="2" charset="77"/>
              </a:rPr>
              <a:t>- Nem elérhető</a:t>
            </a:r>
            <a:br>
              <a:rPr lang="hu-HU" sz="1250" dirty="0">
                <a:latin typeface="Montserrat" pitchFamily="2" charset="77"/>
              </a:rPr>
            </a:br>
            <a:r>
              <a:rPr lang="hu-HU" sz="1250" dirty="0">
                <a:latin typeface="Montserrat" pitchFamily="2" charset="77"/>
              </a:rPr>
              <a:t>- Nem képezi a teszt </a:t>
            </a:r>
            <a:r>
              <a:rPr lang="hu-HU" sz="1250" dirty="0" err="1">
                <a:latin typeface="Montserrat" pitchFamily="2" charset="77"/>
              </a:rPr>
              <a:t>scope</a:t>
            </a:r>
            <a:r>
              <a:rPr lang="hu-HU" sz="1250" dirty="0">
                <a:latin typeface="Montserrat" pitchFamily="2" charset="77"/>
              </a:rPr>
              <a:t>-ját</a:t>
            </a:r>
            <a:br>
              <a:rPr lang="hu-HU" sz="1250" dirty="0">
                <a:latin typeface="Montserrat" pitchFamily="2" charset="77"/>
              </a:rPr>
            </a:br>
            <a:r>
              <a:rPr lang="hu-HU" sz="1250" dirty="0">
                <a:latin typeface="Montserrat" pitchFamily="2" charset="77"/>
              </a:rPr>
              <a:t>- Olyan mellékhatása van, melyet nem tudunk tesztelni</a:t>
            </a:r>
          </a:p>
          <a:p>
            <a:pPr marL="0" indent="0" defTabSz="914377">
              <a:lnSpc>
                <a:spcPct val="100000"/>
              </a:lnSpc>
              <a:spcBef>
                <a:spcPts val="300"/>
              </a:spcBef>
              <a:spcAft>
                <a:spcPts val="200"/>
              </a:spcAft>
              <a:buNone/>
            </a:pPr>
            <a:r>
              <a:rPr lang="hu-HU" sz="1250" b="1" dirty="0">
                <a:latin typeface="Montserrat" pitchFamily="2" charset="77"/>
              </a:rPr>
              <a:t>A függvényünk egy </a:t>
            </a:r>
            <a:r>
              <a:rPr lang="hu-HU" sz="1250" b="1" dirty="0" err="1">
                <a:latin typeface="Montserrat" pitchFamily="2" charset="77"/>
              </a:rPr>
              <a:t>Mock</a:t>
            </a:r>
            <a:r>
              <a:rPr lang="hu-HU" sz="1250" b="1" dirty="0">
                <a:latin typeface="Montserrat" pitchFamily="2" charset="77"/>
              </a:rPr>
              <a:t> objektummal tudja helyettesíteni azt, mely csak úgy tesz, mintha az eredeti objektum lenne.</a:t>
            </a:r>
          </a:p>
        </p:txBody>
      </p:sp>
      <p:sp>
        <p:nvSpPr>
          <p:cNvPr id="17" name="Slide Number Placeholder 21">
            <a:extLst>
              <a:ext uri="{FF2B5EF4-FFF2-40B4-BE49-F238E27FC236}">
                <a16:creationId xmlns:a16="http://schemas.microsoft.com/office/drawing/2014/main" id="{E3B1AA8A-CB43-CDA0-7C81-3CB47E8B307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6</a:t>
            </a:fld>
            <a:endParaRPr lang="en-GB" b="1" dirty="0">
              <a:latin typeface="Montserrat" pitchFamily="2" charset="77"/>
            </a:endParaRPr>
          </a:p>
        </p:txBody>
      </p:sp>
      <p:sp>
        <p:nvSpPr>
          <p:cNvPr id="4" name="TextBox 3">
            <a:extLst>
              <a:ext uri="{FF2B5EF4-FFF2-40B4-BE49-F238E27FC236}">
                <a16:creationId xmlns:a16="http://schemas.microsoft.com/office/drawing/2014/main" id="{869356B4-4B5D-F6B5-21CD-8CEB5F43C77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058992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FAE9A-FCC2-4DA9-84EB-11B5093C65A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80000"/>
                    </a14:imgEffect>
                    <a14:imgEffect>
                      <a14:saturation sat="0"/>
                    </a14:imgEffect>
                  </a14:imgLayer>
                </a14:imgProps>
              </a:ext>
            </a:extLst>
          </a:blip>
          <a:srcRect t="19940" b="19940"/>
          <a:stretch/>
        </p:blipFill>
        <p:spPr>
          <a:xfrm>
            <a:off x="0" y="720000"/>
            <a:ext cx="12192000" cy="5497434"/>
          </a:xfrm>
          <a:prstGeom prst="rect">
            <a:avLst/>
          </a:prstGeom>
        </p:spPr>
      </p:pic>
      <p:sp>
        <p:nvSpPr>
          <p:cNvPr id="8" name="Rectangle 7">
            <a:extLst>
              <a:ext uri="{FF2B5EF4-FFF2-40B4-BE49-F238E27FC236}">
                <a16:creationId xmlns:a16="http://schemas.microsoft.com/office/drawing/2014/main" id="{C8676FE8-B411-B350-7990-0B93551BFB48}"/>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0" y="1848952"/>
            <a:ext cx="12191999"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TDD</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530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530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LÉPÉSEK</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45058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5058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PIROS-ZÖLD-KÉK…</a:t>
            </a:r>
          </a:p>
        </p:txBody>
      </p:sp>
      <p:sp>
        <p:nvSpPr>
          <p:cNvPr id="10" name="Slide Number Placeholder 21">
            <a:extLst>
              <a:ext uri="{FF2B5EF4-FFF2-40B4-BE49-F238E27FC236}">
                <a16:creationId xmlns:a16="http://schemas.microsoft.com/office/drawing/2014/main" id="{79497280-1391-6B5D-B997-4AAF1E9AE585}"/>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7</a:t>
            </a:fld>
            <a:endParaRPr lang="en-GB" b="1" dirty="0">
              <a:latin typeface="Montserrat" pitchFamily="2" charset="77"/>
            </a:endParaRPr>
          </a:p>
        </p:txBody>
      </p:sp>
      <p:sp>
        <p:nvSpPr>
          <p:cNvPr id="2" name="Rounded Rectangle 1">
            <a:extLst>
              <a:ext uri="{FF2B5EF4-FFF2-40B4-BE49-F238E27FC236}">
                <a16:creationId xmlns:a16="http://schemas.microsoft.com/office/drawing/2014/main" id="{75B7DB1B-464F-2841-C399-6F15A5DDAC8D}"/>
              </a:ext>
            </a:extLst>
          </p:cNvPr>
          <p:cNvSpPr/>
          <p:nvPr/>
        </p:nvSpPr>
        <p:spPr>
          <a:xfrm>
            <a:off x="78586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354177A2-EE89-80D5-3929-60B6B857A3AF}"/>
              </a:ext>
            </a:extLst>
          </p:cNvPr>
          <p:cNvSpPr txBox="1"/>
          <p:nvPr/>
        </p:nvSpPr>
        <p:spPr>
          <a:xfrm>
            <a:off x="78586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NAPLÓZÁS ÉS AOP</a:t>
            </a:r>
          </a:p>
        </p:txBody>
      </p:sp>
      <p:sp>
        <p:nvSpPr>
          <p:cNvPr id="5" name="TextBox 4">
            <a:extLst>
              <a:ext uri="{FF2B5EF4-FFF2-40B4-BE49-F238E27FC236}">
                <a16:creationId xmlns:a16="http://schemas.microsoft.com/office/drawing/2014/main" id="{BA6C94D5-ABA3-9DB5-2469-B87A4F4B5477}"/>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99374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556328-0552-87D3-A025-C7AE9D6E59E9}"/>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saturation sat="28000"/>
                    </a14:imgEffect>
                  </a14:imgLayer>
                </a14:imgProps>
              </a:ext>
            </a:extLst>
          </a:blip>
          <a:stretch>
            <a:fillRect/>
          </a:stretch>
        </p:blipFill>
        <p:spPr>
          <a:xfrm>
            <a:off x="1075216" y="136525"/>
            <a:ext cx="12446320" cy="8265133"/>
          </a:xfrm>
          <a:prstGeom prst="rect">
            <a:avLst/>
          </a:prstGeom>
          <a:scene3d>
            <a:camera prst="isometricOffAxis2Top">
              <a:rot lat="18664799" lon="2041235" rev="19089301"/>
            </a:camera>
            <a:lightRig rig="threePt" dir="t"/>
          </a:scene3d>
          <a:sp3d prstMaterial="matte"/>
        </p:spPr>
      </p:pic>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TESZTVEZÉRELT FEJLESZTÉS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8</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Best-</a:t>
            </a:r>
            <a:r>
              <a:rPr lang="hu-HU" sz="1400" b="1" dirty="0" err="1">
                <a:latin typeface="Montserrat" pitchFamily="2" charset="77"/>
              </a:rPr>
              <a:t>practice</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Az agilis módszerekkel és a tiszta kód eszményével együtt terjedt el</a:t>
            </a:r>
          </a:p>
          <a:p>
            <a:pPr lvl="1" defTabSz="914377">
              <a:lnSpc>
                <a:spcPct val="100000"/>
              </a:lnSpc>
              <a:spcBef>
                <a:spcPts val="300"/>
              </a:spcBef>
              <a:spcAft>
                <a:spcPts val="200"/>
              </a:spcAft>
            </a:pPr>
            <a:r>
              <a:rPr lang="hu-HU" sz="1250" dirty="0">
                <a:latin typeface="Montserrat" pitchFamily="2" charset="77"/>
              </a:rPr>
              <a:t>Első hallásra mondhatnánk, hogy fordítva ülünk a lovon, de működik több szempontból is!</a:t>
            </a:r>
          </a:p>
          <a:p>
            <a:pPr lvl="1" defTabSz="914377">
              <a:lnSpc>
                <a:spcPct val="100000"/>
              </a:lnSpc>
              <a:spcBef>
                <a:spcPts val="300"/>
              </a:spcBef>
              <a:spcAft>
                <a:spcPts val="200"/>
              </a:spcAft>
            </a:pPr>
            <a:r>
              <a:rPr lang="hu-HU" sz="1250" dirty="0">
                <a:latin typeface="Montserrat" pitchFamily="2" charset="77"/>
              </a:rPr>
              <a:t>A metódust csak a hozzá tartozó egységteszt után írjuk meg</a:t>
            </a:r>
          </a:p>
          <a:p>
            <a:pPr defTabSz="914377">
              <a:lnSpc>
                <a:spcPct val="100000"/>
              </a:lnSpc>
              <a:spcBef>
                <a:spcPts val="300"/>
              </a:spcBef>
              <a:spcAft>
                <a:spcPts val="200"/>
              </a:spcAft>
            </a:pPr>
            <a:endParaRPr lang="hu-HU" sz="1400" b="1"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Alapelvek</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 metódusból csak annyit írjunk meg, hogy az teljesítse a tesztet</a:t>
            </a:r>
          </a:p>
          <a:p>
            <a:pPr lvl="1" defTabSz="914377">
              <a:lnSpc>
                <a:spcPct val="100000"/>
              </a:lnSpc>
              <a:spcBef>
                <a:spcPts val="300"/>
              </a:spcBef>
              <a:spcAft>
                <a:spcPts val="200"/>
              </a:spcAft>
            </a:pPr>
            <a:r>
              <a:rPr lang="hu-HU" sz="1250" dirty="0">
                <a:latin typeface="Montserrat" pitchFamily="2" charset="77"/>
              </a:rPr>
              <a:t>Ezután jön az új egységteszt és új metódus</a:t>
            </a:r>
          </a:p>
          <a:p>
            <a:pPr lvl="1" defTabSz="914377">
              <a:lnSpc>
                <a:spcPct val="100000"/>
              </a:lnSpc>
              <a:spcBef>
                <a:spcPts val="300"/>
              </a:spcBef>
              <a:spcAft>
                <a:spcPts val="200"/>
              </a:spcAft>
            </a:pPr>
            <a:r>
              <a:rPr lang="hu-HU" sz="1250" dirty="0">
                <a:latin typeface="Montserrat" pitchFamily="2" charset="77"/>
              </a:rPr>
              <a:t>Egészen addig, amíg minden esetet, követelményt lefedtünk teszttel és kóddal</a:t>
            </a:r>
          </a:p>
          <a:p>
            <a:pPr marL="342900" lvl="1" indent="0" defTabSz="914377">
              <a:lnSpc>
                <a:spcPct val="100000"/>
              </a:lnSpc>
              <a:spcBef>
                <a:spcPts val="300"/>
              </a:spcBef>
              <a:spcAft>
                <a:spcPts val="200"/>
              </a:spcAft>
              <a:buNone/>
            </a:pPr>
            <a:endParaRPr lang="hu-HU" sz="1250" dirty="0">
              <a:latin typeface="Montserrat" pitchFamily="2" charset="77"/>
            </a:endParaRPr>
          </a:p>
        </p:txBody>
      </p:sp>
      <p:sp>
        <p:nvSpPr>
          <p:cNvPr id="3" name="TextBox 2">
            <a:extLst>
              <a:ext uri="{FF2B5EF4-FFF2-40B4-BE49-F238E27FC236}">
                <a16:creationId xmlns:a16="http://schemas.microsoft.com/office/drawing/2014/main" id="{DD51EE67-F0DD-07D5-B429-93A4E2E6BF04}"/>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9.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Clean Code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és</a:t>
            </a:r>
            <a:r>
              <a:rPr lang="en-GB" sz="1400" b="1" dirty="0">
                <a:solidFill>
                  <a:schemeClr val="bg1"/>
                </a:solidFill>
                <a:effectLst>
                  <a:outerShdw blurRad="50800" dist="38100" dir="5400000" algn="t" rotWithShape="0">
                    <a:prstClr val="black">
                      <a:alpha val="40000"/>
                    </a:prstClr>
                  </a:outerShdw>
                </a:effectLst>
                <a:latin typeface="Montserrat" pitchFamily="2" charset="77"/>
              </a:rPr>
              <a:t> TDD</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780012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3392</TotalTime>
  <Words>2621</Words>
  <Application>Microsoft Macintosh PowerPoint</Application>
  <PresentationFormat>Widescreen</PresentationFormat>
  <Paragraphs>430</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Aptos</vt:lpstr>
      <vt:lpstr>Aptos Display</vt:lpstr>
      <vt:lpstr>Arial</vt:lpstr>
      <vt:lpstr>Helvetica</vt:lpstr>
      <vt:lpstr>Menlo</vt:lpstr>
      <vt:lpstr>Montserrat</vt:lpstr>
      <vt:lpstr>Montserrat ExtraBold</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Patrik Szalai</dc:creator>
  <cp:lastModifiedBy>Patrik Szalai</cp:lastModifiedBy>
  <cp:revision>60</cp:revision>
  <cp:lastPrinted>2024-03-17T19:31:38Z</cp:lastPrinted>
  <dcterms:created xsi:type="dcterms:W3CDTF">2024-03-08T19:55:56Z</dcterms:created>
  <dcterms:modified xsi:type="dcterms:W3CDTF">2024-04-22T06:36:22Z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d0b346-82e6-40ae-a519-c8eeee624421_Enabled">
    <vt:lpwstr>true</vt:lpwstr>
  </property>
  <property fmtid="{D5CDD505-2E9C-101B-9397-08002B2CF9AE}" pid="3" name="MSIP_Label_99d0b346-82e6-40ae-a519-c8eeee624421_SetDate">
    <vt:lpwstr>2024-03-12T17:44:42Z</vt:lpwstr>
  </property>
  <property fmtid="{D5CDD505-2E9C-101B-9397-08002B2CF9AE}" pid="4" name="MSIP_Label_99d0b346-82e6-40ae-a519-c8eeee624421_Method">
    <vt:lpwstr>Standard</vt:lpwstr>
  </property>
  <property fmtid="{D5CDD505-2E9C-101B-9397-08002B2CF9AE}" pid="5" name="MSIP_Label_99d0b346-82e6-40ae-a519-c8eeee624421_Name">
    <vt:lpwstr>C3</vt:lpwstr>
  </property>
  <property fmtid="{D5CDD505-2E9C-101B-9397-08002B2CF9AE}" pid="6" name="MSIP_Label_99d0b346-82e6-40ae-a519-c8eeee624421_SiteId">
    <vt:lpwstr>f6ea9c0b-a353-4f44-87e4-4784c07789c2</vt:lpwstr>
  </property>
  <property fmtid="{D5CDD505-2E9C-101B-9397-08002B2CF9AE}" pid="7" name="MSIP_Label_99d0b346-82e6-40ae-a519-c8eeee624421_ActionId">
    <vt:lpwstr>3aebca97-febc-45bf-8e3b-67fded03b283</vt:lpwstr>
  </property>
  <property fmtid="{D5CDD505-2E9C-101B-9397-08002B2CF9AE}" pid="8" name="MSIP_Label_99d0b346-82e6-40ae-a519-c8eeee624421_ContentBits">
    <vt:lpwstr>0</vt:lpwstr>
  </property>
</Properties>
</file>